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8" r:id="rId5"/>
    <p:sldId id="277" r:id="rId6"/>
    <p:sldId id="279" r:id="rId7"/>
    <p:sldId id="260" r:id="rId8"/>
    <p:sldId id="269" r:id="rId9"/>
    <p:sldId id="268" r:id="rId10"/>
    <p:sldId id="270" r:id="rId11"/>
    <p:sldId id="265" r:id="rId12"/>
    <p:sldId id="261" r:id="rId13"/>
    <p:sldId id="27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324"/>
    <a:srgbClr val="2B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9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AADE1-298A-4C07-B3D2-5DDBD81A02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CDC6F-F35F-4D8D-8CDA-452A36A8536C}">
      <dgm:prSet phldrT="[Text]" custT="1"/>
      <dgm:spPr>
        <a:solidFill>
          <a:srgbClr val="EB4324"/>
        </a:solidFill>
        <a:ln>
          <a:noFill/>
        </a:ln>
      </dgm:spPr>
      <dgm:t>
        <a:bodyPr/>
        <a:lstStyle/>
        <a:p>
          <a:r>
            <a:rPr lang="en-US" sz="1800" b="1" dirty="0"/>
            <a:t>1</a:t>
          </a:r>
        </a:p>
      </dgm:t>
    </dgm:pt>
    <dgm:pt modelId="{2ED3D53B-B4EB-4180-90A4-A5FEEFD39A4A}" type="parTrans" cxnId="{C4947C3F-579E-401F-A4BD-A22F3FFC3D2D}">
      <dgm:prSet/>
      <dgm:spPr/>
      <dgm:t>
        <a:bodyPr/>
        <a:lstStyle/>
        <a:p>
          <a:endParaRPr lang="en-US" sz="1600"/>
        </a:p>
      </dgm:t>
    </dgm:pt>
    <dgm:pt modelId="{608F4EB1-90FE-4556-A6E4-8C7817A8FDD3}" type="sibTrans" cxnId="{C4947C3F-579E-401F-A4BD-A22F3FFC3D2D}">
      <dgm:prSet/>
      <dgm:spPr/>
      <dgm:t>
        <a:bodyPr/>
        <a:lstStyle/>
        <a:p>
          <a:endParaRPr lang="en-US" sz="1600"/>
        </a:p>
      </dgm:t>
    </dgm:pt>
    <dgm:pt modelId="{932A3025-CC19-4211-A243-6E6FEEA6815C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Applications reviewed by San Mateo Credit Union Community Fund staff for eligibility</a:t>
          </a:r>
          <a:endParaRPr lang="en-US" sz="1800" dirty="0"/>
        </a:p>
      </dgm:t>
    </dgm:pt>
    <dgm:pt modelId="{85735242-A266-4081-B038-C4CC03D2A5FE}" type="parTrans" cxnId="{54999332-7879-4373-B070-F4572819F5F6}">
      <dgm:prSet/>
      <dgm:spPr/>
      <dgm:t>
        <a:bodyPr/>
        <a:lstStyle/>
        <a:p>
          <a:endParaRPr lang="en-US" sz="1600"/>
        </a:p>
      </dgm:t>
    </dgm:pt>
    <dgm:pt modelId="{52CF69CA-1CBA-42F5-9A03-46225644F79D}" type="sibTrans" cxnId="{54999332-7879-4373-B070-F4572819F5F6}">
      <dgm:prSet/>
      <dgm:spPr/>
      <dgm:t>
        <a:bodyPr/>
        <a:lstStyle/>
        <a:p>
          <a:endParaRPr lang="en-US" sz="1600"/>
        </a:p>
      </dgm:t>
    </dgm:pt>
    <dgm:pt modelId="{C6A6C82A-694E-4C11-8826-66158EBB514B}">
      <dgm:prSet phldrT="[Text]" custT="1"/>
      <dgm:spPr>
        <a:solidFill>
          <a:srgbClr val="EB4324"/>
        </a:solidFill>
        <a:ln>
          <a:noFill/>
        </a:ln>
      </dgm:spPr>
      <dgm:t>
        <a:bodyPr/>
        <a:lstStyle/>
        <a:p>
          <a:r>
            <a:rPr lang="en-US" sz="1800" b="1" dirty="0"/>
            <a:t>2</a:t>
          </a:r>
        </a:p>
      </dgm:t>
    </dgm:pt>
    <dgm:pt modelId="{9DD3528D-A384-4756-B7A9-3B04BE3E3D4C}" type="parTrans" cxnId="{A492B28F-8D1F-44FF-B542-3ABF64B7868A}">
      <dgm:prSet/>
      <dgm:spPr/>
      <dgm:t>
        <a:bodyPr/>
        <a:lstStyle/>
        <a:p>
          <a:endParaRPr lang="en-US" sz="1600"/>
        </a:p>
      </dgm:t>
    </dgm:pt>
    <dgm:pt modelId="{AF3FCB53-8041-4629-95AD-E9E7B4E075E4}" type="sibTrans" cxnId="{A492B28F-8D1F-44FF-B542-3ABF64B7868A}">
      <dgm:prSet/>
      <dgm:spPr/>
      <dgm:t>
        <a:bodyPr/>
        <a:lstStyle/>
        <a:p>
          <a:endParaRPr lang="en-US" sz="1600"/>
        </a:p>
      </dgm:t>
    </dgm:pt>
    <dgm:pt modelId="{782D86C8-AAE3-4892-95FB-6F71FAEBC5F4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Eligible applications forwarded to the County for final review</a:t>
          </a:r>
          <a:endParaRPr lang="en-US" sz="1800" dirty="0"/>
        </a:p>
      </dgm:t>
    </dgm:pt>
    <dgm:pt modelId="{82308C64-26C3-4136-8AAB-0B8EE3A5DE53}" type="parTrans" cxnId="{0D9E15E4-D743-4DC4-A2CE-D2B73EEB03DB}">
      <dgm:prSet/>
      <dgm:spPr/>
      <dgm:t>
        <a:bodyPr/>
        <a:lstStyle/>
        <a:p>
          <a:endParaRPr lang="en-US" sz="1600"/>
        </a:p>
      </dgm:t>
    </dgm:pt>
    <dgm:pt modelId="{2EFAC91A-0D74-455E-8E89-87F131ECBB08}" type="sibTrans" cxnId="{0D9E15E4-D743-4DC4-A2CE-D2B73EEB03DB}">
      <dgm:prSet/>
      <dgm:spPr/>
      <dgm:t>
        <a:bodyPr/>
        <a:lstStyle/>
        <a:p>
          <a:endParaRPr lang="en-US" sz="1600"/>
        </a:p>
      </dgm:t>
    </dgm:pt>
    <dgm:pt modelId="{23BFB649-CBB6-4E8B-9159-FCB0C4BD0B48}">
      <dgm:prSet phldrT="[Text]" custT="1"/>
      <dgm:spPr>
        <a:solidFill>
          <a:srgbClr val="EB4324"/>
        </a:solidFill>
        <a:ln>
          <a:noFill/>
        </a:ln>
      </dgm:spPr>
      <dgm:t>
        <a:bodyPr/>
        <a:lstStyle/>
        <a:p>
          <a:r>
            <a:rPr lang="en-US" sz="1800" b="1" dirty="0"/>
            <a:t>3</a:t>
          </a:r>
        </a:p>
      </dgm:t>
    </dgm:pt>
    <dgm:pt modelId="{EA79599E-F8C5-404D-BC6C-08A0B55568F2}" type="parTrans" cxnId="{192E48E6-0520-42B9-A213-4E196DCAE5AA}">
      <dgm:prSet/>
      <dgm:spPr/>
      <dgm:t>
        <a:bodyPr/>
        <a:lstStyle/>
        <a:p>
          <a:endParaRPr lang="en-US" sz="1600"/>
        </a:p>
      </dgm:t>
    </dgm:pt>
    <dgm:pt modelId="{7B0866F2-DAEF-4ABD-9C9D-E71D30F163AA}" type="sibTrans" cxnId="{192E48E6-0520-42B9-A213-4E196DCAE5AA}">
      <dgm:prSet/>
      <dgm:spPr/>
      <dgm:t>
        <a:bodyPr/>
        <a:lstStyle/>
        <a:p>
          <a:endParaRPr lang="en-US" sz="1600"/>
        </a:p>
      </dgm:t>
    </dgm:pt>
    <dgm:pt modelId="{9332C450-6703-4D76-89B5-0B2C617E5235}">
      <dgm:prSet phldrT="[Text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All eligible applications funded in order of receipt </a:t>
          </a:r>
          <a:endParaRPr lang="en-US" sz="1800" dirty="0"/>
        </a:p>
      </dgm:t>
    </dgm:pt>
    <dgm:pt modelId="{54FF17CF-86C1-4560-B0A2-13953D081D75}" type="parTrans" cxnId="{03C27592-572A-4E18-BAF6-8C8421347068}">
      <dgm:prSet/>
      <dgm:spPr/>
      <dgm:t>
        <a:bodyPr/>
        <a:lstStyle/>
        <a:p>
          <a:endParaRPr lang="en-US" sz="1600"/>
        </a:p>
      </dgm:t>
    </dgm:pt>
    <dgm:pt modelId="{29445DDF-4AB1-49FA-92B6-EA3AE67E920C}" type="sibTrans" cxnId="{03C27592-572A-4E18-BAF6-8C8421347068}">
      <dgm:prSet/>
      <dgm:spPr/>
      <dgm:t>
        <a:bodyPr/>
        <a:lstStyle/>
        <a:p>
          <a:endParaRPr lang="en-US" sz="1600"/>
        </a:p>
      </dgm:t>
    </dgm:pt>
    <dgm:pt modelId="{D4D57139-F5B0-4C1C-A6C5-6B921234A3C9}">
      <dgm:prSet custT="1"/>
      <dgm:spPr>
        <a:solidFill>
          <a:srgbClr val="EB4324"/>
        </a:solidFill>
        <a:ln>
          <a:noFill/>
        </a:ln>
      </dgm:spPr>
      <dgm:t>
        <a:bodyPr/>
        <a:lstStyle/>
        <a:p>
          <a:r>
            <a:rPr lang="en-US" sz="1800" b="1" dirty="0"/>
            <a:t>4</a:t>
          </a:r>
        </a:p>
      </dgm:t>
    </dgm:pt>
    <dgm:pt modelId="{75559DC9-8638-4D08-AF17-E6B925437433}" type="parTrans" cxnId="{66B079C4-C26F-4A6E-990F-EF109913684A}">
      <dgm:prSet/>
      <dgm:spPr/>
      <dgm:t>
        <a:bodyPr/>
        <a:lstStyle/>
        <a:p>
          <a:endParaRPr lang="en-US" sz="1600"/>
        </a:p>
      </dgm:t>
    </dgm:pt>
    <dgm:pt modelId="{9631F725-2E28-4DDE-8102-02174E015BD1}" type="sibTrans" cxnId="{66B079C4-C26F-4A6E-990F-EF109913684A}">
      <dgm:prSet/>
      <dgm:spPr/>
      <dgm:t>
        <a:bodyPr/>
        <a:lstStyle/>
        <a:p>
          <a:endParaRPr lang="en-US" sz="1600"/>
        </a:p>
      </dgm:t>
    </dgm:pt>
    <dgm:pt modelId="{A1C4E4E8-AF30-4FDD-AF3C-30D0EE3F6BBF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Grants will be allocated based on source of funding: countywide by population for Measure K, geographic constraints for city-specific funds</a:t>
          </a:r>
          <a:r>
            <a:rPr lang="en-US" sz="1800" b="1">
              <a:solidFill>
                <a:schemeClr val="tx1"/>
              </a:solidFill>
              <a:latin typeface="+mn-lt"/>
            </a:rPr>
            <a:t>, etc. </a:t>
          </a:r>
          <a:endParaRPr lang="en-US" sz="1800" dirty="0"/>
        </a:p>
      </dgm:t>
    </dgm:pt>
    <dgm:pt modelId="{9DED0821-3F4B-4C64-852B-B33BECDAEE00}" type="parTrans" cxnId="{9C7DE107-6B01-4B01-936C-918DD9D23CA4}">
      <dgm:prSet/>
      <dgm:spPr/>
      <dgm:t>
        <a:bodyPr/>
        <a:lstStyle/>
        <a:p>
          <a:endParaRPr lang="en-US" sz="1600"/>
        </a:p>
      </dgm:t>
    </dgm:pt>
    <dgm:pt modelId="{0F699F38-48A0-4163-8ECB-BBD52AB496E7}" type="sibTrans" cxnId="{9C7DE107-6B01-4B01-936C-918DD9D23CA4}">
      <dgm:prSet/>
      <dgm:spPr/>
      <dgm:t>
        <a:bodyPr/>
        <a:lstStyle/>
        <a:p>
          <a:endParaRPr lang="en-US" sz="1600"/>
        </a:p>
      </dgm:t>
    </dgm:pt>
    <dgm:pt modelId="{D69A6022-128C-44AC-95F6-BF8A8B6943CE}">
      <dgm:prSet custT="1"/>
      <dgm:spPr>
        <a:solidFill>
          <a:srgbClr val="EB4324"/>
        </a:solidFill>
        <a:ln>
          <a:noFill/>
        </a:ln>
      </dgm:spPr>
      <dgm:t>
        <a:bodyPr/>
        <a:lstStyle/>
        <a:p>
          <a:r>
            <a:rPr lang="en-US" sz="1800" b="1" dirty="0"/>
            <a:t>5</a:t>
          </a:r>
        </a:p>
      </dgm:t>
    </dgm:pt>
    <dgm:pt modelId="{CDED8FE3-662D-40D1-82B7-DF5C2B24D75A}" type="parTrans" cxnId="{7E899113-F919-419D-9EDB-719D22CDA3F4}">
      <dgm:prSet/>
      <dgm:spPr/>
      <dgm:t>
        <a:bodyPr/>
        <a:lstStyle/>
        <a:p>
          <a:endParaRPr lang="en-US" sz="1600"/>
        </a:p>
      </dgm:t>
    </dgm:pt>
    <dgm:pt modelId="{86EB6B34-D7C7-423A-8B45-A6FCE5417FCE}" type="sibTrans" cxnId="{7E899113-F919-419D-9EDB-719D22CDA3F4}">
      <dgm:prSet/>
      <dgm:spPr/>
      <dgm:t>
        <a:bodyPr/>
        <a:lstStyle/>
        <a:p>
          <a:endParaRPr lang="en-US" sz="1600"/>
        </a:p>
      </dgm:t>
    </dgm:pt>
    <dgm:pt modelId="{4EFD7B70-20D7-41FE-BD84-0A321456DB0A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1800" b="1" spc="-50" baseline="0" dirty="0">
              <a:solidFill>
                <a:schemeClr val="tx1"/>
              </a:solidFill>
              <a:latin typeface="+mn-lt"/>
            </a:rPr>
            <a:t>When funding is exhausted, applications deemed eligible remain in queue in case there is additional funding</a:t>
          </a:r>
          <a:endParaRPr lang="en-US" sz="1800" spc="-50" baseline="0" dirty="0"/>
        </a:p>
      </dgm:t>
    </dgm:pt>
    <dgm:pt modelId="{9B87B194-FF04-492C-93F5-DA7C85FB6A90}" type="parTrans" cxnId="{301365FD-B372-41DA-A884-492A7E53F233}">
      <dgm:prSet/>
      <dgm:spPr/>
      <dgm:t>
        <a:bodyPr/>
        <a:lstStyle/>
        <a:p>
          <a:endParaRPr lang="en-US" sz="1600"/>
        </a:p>
      </dgm:t>
    </dgm:pt>
    <dgm:pt modelId="{7E76328B-CBD3-4FA9-BA5F-CBD35AEC037E}" type="sibTrans" cxnId="{301365FD-B372-41DA-A884-492A7E53F233}">
      <dgm:prSet/>
      <dgm:spPr/>
      <dgm:t>
        <a:bodyPr/>
        <a:lstStyle/>
        <a:p>
          <a:endParaRPr lang="en-US" sz="1600"/>
        </a:p>
      </dgm:t>
    </dgm:pt>
    <dgm:pt modelId="{CD48F95B-3966-4F2F-8462-75B6F4B259E3}">
      <dgm:prSet custT="1"/>
      <dgm:spPr>
        <a:solidFill>
          <a:srgbClr val="EB4324"/>
        </a:solidFill>
        <a:ln>
          <a:noFill/>
        </a:ln>
      </dgm:spPr>
      <dgm:t>
        <a:bodyPr/>
        <a:lstStyle/>
        <a:p>
          <a:r>
            <a:rPr lang="en-US" sz="1800" b="1" dirty="0"/>
            <a:t>6</a:t>
          </a:r>
        </a:p>
      </dgm:t>
    </dgm:pt>
    <dgm:pt modelId="{F03DC5E5-56C1-4319-8602-969B14BE7712}" type="parTrans" cxnId="{44D330BC-855C-49E9-BA15-CA056C276AB4}">
      <dgm:prSet/>
      <dgm:spPr/>
      <dgm:t>
        <a:bodyPr/>
        <a:lstStyle/>
        <a:p>
          <a:endParaRPr lang="en-US" sz="1600"/>
        </a:p>
      </dgm:t>
    </dgm:pt>
    <dgm:pt modelId="{79E26145-6B95-49F4-9E30-4C1C226E6FC5}" type="sibTrans" cxnId="{44D330BC-855C-49E9-BA15-CA056C276AB4}">
      <dgm:prSet/>
      <dgm:spPr/>
      <dgm:t>
        <a:bodyPr/>
        <a:lstStyle/>
        <a:p>
          <a:endParaRPr lang="en-US" sz="1600"/>
        </a:p>
      </dgm:t>
    </dgm:pt>
    <dgm:pt modelId="{D00551CD-FD2D-460D-B6A7-3514772A422E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Grants issued by SMCU Community Fund</a:t>
          </a:r>
          <a:endParaRPr lang="en-US" sz="1800" dirty="0"/>
        </a:p>
      </dgm:t>
    </dgm:pt>
    <dgm:pt modelId="{B44BC7A8-3868-4535-A37B-D89430C2A181}" type="parTrans" cxnId="{EDDFE506-FA30-4A2D-ADF6-E9CDE0462CFD}">
      <dgm:prSet/>
      <dgm:spPr/>
      <dgm:t>
        <a:bodyPr/>
        <a:lstStyle/>
        <a:p>
          <a:endParaRPr lang="en-US" sz="1600"/>
        </a:p>
      </dgm:t>
    </dgm:pt>
    <dgm:pt modelId="{33C3468C-D536-4F3D-BC3F-15186F1267B2}" type="sibTrans" cxnId="{EDDFE506-FA30-4A2D-ADF6-E9CDE0462CFD}">
      <dgm:prSet/>
      <dgm:spPr/>
      <dgm:t>
        <a:bodyPr/>
        <a:lstStyle/>
        <a:p>
          <a:endParaRPr lang="en-US" sz="1600"/>
        </a:p>
      </dgm:t>
    </dgm:pt>
    <dgm:pt modelId="{DA2DCD07-01EC-4DEE-B0DB-9DE3EA9DEE8E}" type="pres">
      <dgm:prSet presAssocID="{631AADE1-298A-4C07-B3D2-5DDBD81A02B7}" presName="linearFlow" presStyleCnt="0">
        <dgm:presLayoutVars>
          <dgm:dir/>
          <dgm:animLvl val="lvl"/>
          <dgm:resizeHandles val="exact"/>
        </dgm:presLayoutVars>
      </dgm:prSet>
      <dgm:spPr/>
    </dgm:pt>
    <dgm:pt modelId="{32410D16-A11F-459E-806A-36CE8C73D1F9}" type="pres">
      <dgm:prSet presAssocID="{55ACDC6F-F35F-4D8D-8CDA-452A36A8536C}" presName="composite" presStyleCnt="0"/>
      <dgm:spPr/>
    </dgm:pt>
    <dgm:pt modelId="{927F7B7B-E4B9-470B-BA08-2A9F19A76E14}" type="pres">
      <dgm:prSet presAssocID="{55ACDC6F-F35F-4D8D-8CDA-452A36A8536C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98792B6-958C-47EE-8CD6-3FE71FD17025}" type="pres">
      <dgm:prSet presAssocID="{55ACDC6F-F35F-4D8D-8CDA-452A36A8536C}" presName="descendantText" presStyleLbl="alignAcc1" presStyleIdx="0" presStyleCnt="6">
        <dgm:presLayoutVars>
          <dgm:bulletEnabled val="1"/>
        </dgm:presLayoutVars>
      </dgm:prSet>
      <dgm:spPr/>
    </dgm:pt>
    <dgm:pt modelId="{A932DAFD-9186-42E5-AEF1-E5ECF0A0A38C}" type="pres">
      <dgm:prSet presAssocID="{608F4EB1-90FE-4556-A6E4-8C7817A8FDD3}" presName="sp" presStyleCnt="0"/>
      <dgm:spPr/>
    </dgm:pt>
    <dgm:pt modelId="{D6345AC1-FC9D-4519-80B5-706D0B40E0EA}" type="pres">
      <dgm:prSet presAssocID="{C6A6C82A-694E-4C11-8826-66158EBB514B}" presName="composite" presStyleCnt="0"/>
      <dgm:spPr/>
    </dgm:pt>
    <dgm:pt modelId="{891699CA-2D40-4C59-9844-A7EE2B2B288E}" type="pres">
      <dgm:prSet presAssocID="{C6A6C82A-694E-4C11-8826-66158EBB514B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0FF0A993-2750-47F6-B5EB-238A0BB5E696}" type="pres">
      <dgm:prSet presAssocID="{C6A6C82A-694E-4C11-8826-66158EBB514B}" presName="descendantText" presStyleLbl="alignAcc1" presStyleIdx="1" presStyleCnt="6">
        <dgm:presLayoutVars>
          <dgm:bulletEnabled val="1"/>
        </dgm:presLayoutVars>
      </dgm:prSet>
      <dgm:spPr/>
    </dgm:pt>
    <dgm:pt modelId="{23A93425-4516-4F42-88E8-8ADE8A17A1DA}" type="pres">
      <dgm:prSet presAssocID="{AF3FCB53-8041-4629-95AD-E9E7B4E075E4}" presName="sp" presStyleCnt="0"/>
      <dgm:spPr/>
    </dgm:pt>
    <dgm:pt modelId="{E055DCFF-336A-481A-A41F-7CCD8D5C0F62}" type="pres">
      <dgm:prSet presAssocID="{23BFB649-CBB6-4E8B-9159-FCB0C4BD0B48}" presName="composite" presStyleCnt="0"/>
      <dgm:spPr/>
    </dgm:pt>
    <dgm:pt modelId="{BDD569C3-6AF8-4C30-8AE9-9E2D0F750E20}" type="pres">
      <dgm:prSet presAssocID="{23BFB649-CBB6-4E8B-9159-FCB0C4BD0B4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5AAEBD2-FE81-47AE-9ACD-E493955E2FF6}" type="pres">
      <dgm:prSet presAssocID="{23BFB649-CBB6-4E8B-9159-FCB0C4BD0B48}" presName="descendantText" presStyleLbl="alignAcc1" presStyleIdx="2" presStyleCnt="6">
        <dgm:presLayoutVars>
          <dgm:bulletEnabled val="1"/>
        </dgm:presLayoutVars>
      </dgm:prSet>
      <dgm:spPr/>
    </dgm:pt>
    <dgm:pt modelId="{6CB7EB65-03C7-466A-A36E-34EBF53FCB81}" type="pres">
      <dgm:prSet presAssocID="{7B0866F2-DAEF-4ABD-9C9D-E71D30F163AA}" presName="sp" presStyleCnt="0"/>
      <dgm:spPr/>
    </dgm:pt>
    <dgm:pt modelId="{980666A1-DFCA-4964-9E66-558F00B836C5}" type="pres">
      <dgm:prSet presAssocID="{D4D57139-F5B0-4C1C-A6C5-6B921234A3C9}" presName="composite" presStyleCnt="0"/>
      <dgm:spPr/>
    </dgm:pt>
    <dgm:pt modelId="{AA7B870D-E5C2-43F7-B0BB-8EEAED14A989}" type="pres">
      <dgm:prSet presAssocID="{D4D57139-F5B0-4C1C-A6C5-6B921234A3C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79A1102-8438-4485-AC49-7741A170E3A2}" type="pres">
      <dgm:prSet presAssocID="{D4D57139-F5B0-4C1C-A6C5-6B921234A3C9}" presName="descendantText" presStyleLbl="alignAcc1" presStyleIdx="3" presStyleCnt="6">
        <dgm:presLayoutVars>
          <dgm:bulletEnabled val="1"/>
        </dgm:presLayoutVars>
      </dgm:prSet>
      <dgm:spPr/>
    </dgm:pt>
    <dgm:pt modelId="{F6E75D0E-28EE-4B85-96FA-EF74629265A0}" type="pres">
      <dgm:prSet presAssocID="{9631F725-2E28-4DDE-8102-02174E015BD1}" presName="sp" presStyleCnt="0"/>
      <dgm:spPr/>
    </dgm:pt>
    <dgm:pt modelId="{0F289A16-1FEE-41D0-89E4-DD4F9CC94621}" type="pres">
      <dgm:prSet presAssocID="{D69A6022-128C-44AC-95F6-BF8A8B6943CE}" presName="composite" presStyleCnt="0"/>
      <dgm:spPr/>
    </dgm:pt>
    <dgm:pt modelId="{D6746159-1932-4126-990A-336CB0946BF4}" type="pres">
      <dgm:prSet presAssocID="{D69A6022-128C-44AC-95F6-BF8A8B6943C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3B88F38-9164-44E0-BE84-C814D060DA91}" type="pres">
      <dgm:prSet presAssocID="{D69A6022-128C-44AC-95F6-BF8A8B6943CE}" presName="descendantText" presStyleLbl="alignAcc1" presStyleIdx="4" presStyleCnt="6">
        <dgm:presLayoutVars>
          <dgm:bulletEnabled val="1"/>
        </dgm:presLayoutVars>
      </dgm:prSet>
      <dgm:spPr/>
    </dgm:pt>
    <dgm:pt modelId="{BFE2BA0F-6559-439E-9402-B46A5606C093}" type="pres">
      <dgm:prSet presAssocID="{86EB6B34-D7C7-423A-8B45-A6FCE5417FCE}" presName="sp" presStyleCnt="0"/>
      <dgm:spPr/>
    </dgm:pt>
    <dgm:pt modelId="{8EA41C8F-288B-4AD5-BA4A-99F33EAFDC23}" type="pres">
      <dgm:prSet presAssocID="{CD48F95B-3966-4F2F-8462-75B6F4B259E3}" presName="composite" presStyleCnt="0"/>
      <dgm:spPr/>
    </dgm:pt>
    <dgm:pt modelId="{982F27A7-9099-454E-AF7E-C99582937B35}" type="pres">
      <dgm:prSet presAssocID="{CD48F95B-3966-4F2F-8462-75B6F4B259E3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B97B2D5-D543-4A02-8E8D-8AD8622F7641}" type="pres">
      <dgm:prSet presAssocID="{CD48F95B-3966-4F2F-8462-75B6F4B259E3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EDDFE506-FA30-4A2D-ADF6-E9CDE0462CFD}" srcId="{CD48F95B-3966-4F2F-8462-75B6F4B259E3}" destId="{D00551CD-FD2D-460D-B6A7-3514772A422E}" srcOrd="0" destOrd="0" parTransId="{B44BC7A8-3868-4535-A37B-D89430C2A181}" sibTransId="{33C3468C-D536-4F3D-BC3F-15186F1267B2}"/>
    <dgm:cxn modelId="{A6979607-6EBE-4DB7-A8F1-1F312882418F}" type="presOf" srcId="{CD48F95B-3966-4F2F-8462-75B6F4B259E3}" destId="{982F27A7-9099-454E-AF7E-C99582937B35}" srcOrd="0" destOrd="0" presId="urn:microsoft.com/office/officeart/2005/8/layout/chevron2"/>
    <dgm:cxn modelId="{9C7DE107-6B01-4B01-936C-918DD9D23CA4}" srcId="{D4D57139-F5B0-4C1C-A6C5-6B921234A3C9}" destId="{A1C4E4E8-AF30-4FDD-AF3C-30D0EE3F6BBF}" srcOrd="0" destOrd="0" parTransId="{9DED0821-3F4B-4C64-852B-B33BECDAEE00}" sibTransId="{0F699F38-48A0-4163-8ECB-BBD52AB496E7}"/>
    <dgm:cxn modelId="{7E899113-F919-419D-9EDB-719D22CDA3F4}" srcId="{631AADE1-298A-4C07-B3D2-5DDBD81A02B7}" destId="{D69A6022-128C-44AC-95F6-BF8A8B6943CE}" srcOrd="4" destOrd="0" parTransId="{CDED8FE3-662D-40D1-82B7-DF5C2B24D75A}" sibTransId="{86EB6B34-D7C7-423A-8B45-A6FCE5417FCE}"/>
    <dgm:cxn modelId="{F85C6A24-BB79-4DBD-84BA-AB6882FCD3FC}" type="presOf" srcId="{55ACDC6F-F35F-4D8D-8CDA-452A36A8536C}" destId="{927F7B7B-E4B9-470B-BA08-2A9F19A76E14}" srcOrd="0" destOrd="0" presId="urn:microsoft.com/office/officeart/2005/8/layout/chevron2"/>
    <dgm:cxn modelId="{54999332-7879-4373-B070-F4572819F5F6}" srcId="{55ACDC6F-F35F-4D8D-8CDA-452A36A8536C}" destId="{932A3025-CC19-4211-A243-6E6FEEA6815C}" srcOrd="0" destOrd="0" parTransId="{85735242-A266-4081-B038-C4CC03D2A5FE}" sibTransId="{52CF69CA-1CBA-42F5-9A03-46225644F79D}"/>
    <dgm:cxn modelId="{68460E3E-458E-4705-879C-D937C03EE3D8}" type="presOf" srcId="{631AADE1-298A-4C07-B3D2-5DDBD81A02B7}" destId="{DA2DCD07-01EC-4DEE-B0DB-9DE3EA9DEE8E}" srcOrd="0" destOrd="0" presId="urn:microsoft.com/office/officeart/2005/8/layout/chevron2"/>
    <dgm:cxn modelId="{C4947C3F-579E-401F-A4BD-A22F3FFC3D2D}" srcId="{631AADE1-298A-4C07-B3D2-5DDBD81A02B7}" destId="{55ACDC6F-F35F-4D8D-8CDA-452A36A8536C}" srcOrd="0" destOrd="0" parTransId="{2ED3D53B-B4EB-4180-90A4-A5FEEFD39A4A}" sibTransId="{608F4EB1-90FE-4556-A6E4-8C7817A8FDD3}"/>
    <dgm:cxn modelId="{04E71367-4369-419D-8A07-EAA521F5E755}" type="presOf" srcId="{C6A6C82A-694E-4C11-8826-66158EBB514B}" destId="{891699CA-2D40-4C59-9844-A7EE2B2B288E}" srcOrd="0" destOrd="0" presId="urn:microsoft.com/office/officeart/2005/8/layout/chevron2"/>
    <dgm:cxn modelId="{2EE4B46C-CE87-4A51-A127-C2BB9EFBA290}" type="presOf" srcId="{9332C450-6703-4D76-89B5-0B2C617E5235}" destId="{E5AAEBD2-FE81-47AE-9ACD-E493955E2FF6}" srcOrd="0" destOrd="0" presId="urn:microsoft.com/office/officeart/2005/8/layout/chevron2"/>
    <dgm:cxn modelId="{502F3B7E-F8E2-41BD-9503-4C7F6E1E7E6A}" type="presOf" srcId="{D00551CD-FD2D-460D-B6A7-3514772A422E}" destId="{1B97B2D5-D543-4A02-8E8D-8AD8622F7641}" srcOrd="0" destOrd="0" presId="urn:microsoft.com/office/officeart/2005/8/layout/chevron2"/>
    <dgm:cxn modelId="{1811677E-1156-404D-9F6D-456AE59036D6}" type="presOf" srcId="{D4D57139-F5B0-4C1C-A6C5-6B921234A3C9}" destId="{AA7B870D-E5C2-43F7-B0BB-8EEAED14A989}" srcOrd="0" destOrd="0" presId="urn:microsoft.com/office/officeart/2005/8/layout/chevron2"/>
    <dgm:cxn modelId="{A492B28F-8D1F-44FF-B542-3ABF64B7868A}" srcId="{631AADE1-298A-4C07-B3D2-5DDBD81A02B7}" destId="{C6A6C82A-694E-4C11-8826-66158EBB514B}" srcOrd="1" destOrd="0" parTransId="{9DD3528D-A384-4756-B7A9-3B04BE3E3D4C}" sibTransId="{AF3FCB53-8041-4629-95AD-E9E7B4E075E4}"/>
    <dgm:cxn modelId="{03C27592-572A-4E18-BAF6-8C8421347068}" srcId="{23BFB649-CBB6-4E8B-9159-FCB0C4BD0B48}" destId="{9332C450-6703-4D76-89B5-0B2C617E5235}" srcOrd="0" destOrd="0" parTransId="{54FF17CF-86C1-4560-B0A2-13953D081D75}" sibTransId="{29445DDF-4AB1-49FA-92B6-EA3AE67E920C}"/>
    <dgm:cxn modelId="{19E79FA3-760D-4F1F-9737-D6F5A05936BB}" type="presOf" srcId="{782D86C8-AAE3-4892-95FB-6F71FAEBC5F4}" destId="{0FF0A993-2750-47F6-B5EB-238A0BB5E696}" srcOrd="0" destOrd="0" presId="urn:microsoft.com/office/officeart/2005/8/layout/chevron2"/>
    <dgm:cxn modelId="{031D44B6-AA07-4448-87D6-CAC4BA208BBA}" type="presOf" srcId="{D69A6022-128C-44AC-95F6-BF8A8B6943CE}" destId="{D6746159-1932-4126-990A-336CB0946BF4}" srcOrd="0" destOrd="0" presId="urn:microsoft.com/office/officeart/2005/8/layout/chevron2"/>
    <dgm:cxn modelId="{3CF53FBA-7081-486B-B869-F53DAF0617BC}" type="presOf" srcId="{23BFB649-CBB6-4E8B-9159-FCB0C4BD0B48}" destId="{BDD569C3-6AF8-4C30-8AE9-9E2D0F750E20}" srcOrd="0" destOrd="0" presId="urn:microsoft.com/office/officeart/2005/8/layout/chevron2"/>
    <dgm:cxn modelId="{44D330BC-855C-49E9-BA15-CA056C276AB4}" srcId="{631AADE1-298A-4C07-B3D2-5DDBD81A02B7}" destId="{CD48F95B-3966-4F2F-8462-75B6F4B259E3}" srcOrd="5" destOrd="0" parTransId="{F03DC5E5-56C1-4319-8602-969B14BE7712}" sibTransId="{79E26145-6B95-49F4-9E30-4C1C226E6FC5}"/>
    <dgm:cxn modelId="{930C43BF-2406-47E2-9B4B-E4C105BD6CB9}" type="presOf" srcId="{A1C4E4E8-AF30-4FDD-AF3C-30D0EE3F6BBF}" destId="{079A1102-8438-4485-AC49-7741A170E3A2}" srcOrd="0" destOrd="0" presId="urn:microsoft.com/office/officeart/2005/8/layout/chevron2"/>
    <dgm:cxn modelId="{66B079C4-C26F-4A6E-990F-EF109913684A}" srcId="{631AADE1-298A-4C07-B3D2-5DDBD81A02B7}" destId="{D4D57139-F5B0-4C1C-A6C5-6B921234A3C9}" srcOrd="3" destOrd="0" parTransId="{75559DC9-8638-4D08-AF17-E6B925437433}" sibTransId="{9631F725-2E28-4DDE-8102-02174E015BD1}"/>
    <dgm:cxn modelId="{A91133DD-A7C5-426F-922A-428DDF0D9AF1}" type="presOf" srcId="{4EFD7B70-20D7-41FE-BD84-0A321456DB0A}" destId="{A3B88F38-9164-44E0-BE84-C814D060DA91}" srcOrd="0" destOrd="0" presId="urn:microsoft.com/office/officeart/2005/8/layout/chevron2"/>
    <dgm:cxn modelId="{0D9E15E4-D743-4DC4-A2CE-D2B73EEB03DB}" srcId="{C6A6C82A-694E-4C11-8826-66158EBB514B}" destId="{782D86C8-AAE3-4892-95FB-6F71FAEBC5F4}" srcOrd="0" destOrd="0" parTransId="{82308C64-26C3-4136-8AAB-0B8EE3A5DE53}" sibTransId="{2EFAC91A-0D74-455E-8E89-87F131ECBB08}"/>
    <dgm:cxn modelId="{192E48E6-0520-42B9-A213-4E196DCAE5AA}" srcId="{631AADE1-298A-4C07-B3D2-5DDBD81A02B7}" destId="{23BFB649-CBB6-4E8B-9159-FCB0C4BD0B48}" srcOrd="2" destOrd="0" parTransId="{EA79599E-F8C5-404D-BC6C-08A0B55568F2}" sibTransId="{7B0866F2-DAEF-4ABD-9C9D-E71D30F163AA}"/>
    <dgm:cxn modelId="{BF7A70F7-B521-4112-BDFF-73FF4EF82645}" type="presOf" srcId="{932A3025-CC19-4211-A243-6E6FEEA6815C}" destId="{998792B6-958C-47EE-8CD6-3FE71FD17025}" srcOrd="0" destOrd="0" presId="urn:microsoft.com/office/officeart/2005/8/layout/chevron2"/>
    <dgm:cxn modelId="{301365FD-B372-41DA-A884-492A7E53F233}" srcId="{D69A6022-128C-44AC-95F6-BF8A8B6943CE}" destId="{4EFD7B70-20D7-41FE-BD84-0A321456DB0A}" srcOrd="0" destOrd="0" parTransId="{9B87B194-FF04-492C-93F5-DA7C85FB6A90}" sibTransId="{7E76328B-CBD3-4FA9-BA5F-CBD35AEC037E}"/>
    <dgm:cxn modelId="{17D32B60-56D3-4215-B97B-8AB3DBF0DFF5}" type="presParOf" srcId="{DA2DCD07-01EC-4DEE-B0DB-9DE3EA9DEE8E}" destId="{32410D16-A11F-459E-806A-36CE8C73D1F9}" srcOrd="0" destOrd="0" presId="urn:microsoft.com/office/officeart/2005/8/layout/chevron2"/>
    <dgm:cxn modelId="{BBCA5FB6-9391-412C-B6D6-68463C2F1559}" type="presParOf" srcId="{32410D16-A11F-459E-806A-36CE8C73D1F9}" destId="{927F7B7B-E4B9-470B-BA08-2A9F19A76E14}" srcOrd="0" destOrd="0" presId="urn:microsoft.com/office/officeart/2005/8/layout/chevron2"/>
    <dgm:cxn modelId="{923670B4-CA13-4ED0-96CC-ABD1254DD287}" type="presParOf" srcId="{32410D16-A11F-459E-806A-36CE8C73D1F9}" destId="{998792B6-958C-47EE-8CD6-3FE71FD17025}" srcOrd="1" destOrd="0" presId="urn:microsoft.com/office/officeart/2005/8/layout/chevron2"/>
    <dgm:cxn modelId="{711BED6F-4C80-479B-83F0-EDF22A07EE9B}" type="presParOf" srcId="{DA2DCD07-01EC-4DEE-B0DB-9DE3EA9DEE8E}" destId="{A932DAFD-9186-42E5-AEF1-E5ECF0A0A38C}" srcOrd="1" destOrd="0" presId="urn:microsoft.com/office/officeart/2005/8/layout/chevron2"/>
    <dgm:cxn modelId="{7D7A0D34-4DFA-4B68-8398-4A7D9EB732CF}" type="presParOf" srcId="{DA2DCD07-01EC-4DEE-B0DB-9DE3EA9DEE8E}" destId="{D6345AC1-FC9D-4519-80B5-706D0B40E0EA}" srcOrd="2" destOrd="0" presId="urn:microsoft.com/office/officeart/2005/8/layout/chevron2"/>
    <dgm:cxn modelId="{E9D41A19-D1AB-467C-8326-968049FF85BA}" type="presParOf" srcId="{D6345AC1-FC9D-4519-80B5-706D0B40E0EA}" destId="{891699CA-2D40-4C59-9844-A7EE2B2B288E}" srcOrd="0" destOrd="0" presId="urn:microsoft.com/office/officeart/2005/8/layout/chevron2"/>
    <dgm:cxn modelId="{9FFD38D1-1DE9-4699-A97B-529C78BEB754}" type="presParOf" srcId="{D6345AC1-FC9D-4519-80B5-706D0B40E0EA}" destId="{0FF0A993-2750-47F6-B5EB-238A0BB5E696}" srcOrd="1" destOrd="0" presId="urn:microsoft.com/office/officeart/2005/8/layout/chevron2"/>
    <dgm:cxn modelId="{9C9ACEFA-D95F-4C14-8C12-097537109317}" type="presParOf" srcId="{DA2DCD07-01EC-4DEE-B0DB-9DE3EA9DEE8E}" destId="{23A93425-4516-4F42-88E8-8ADE8A17A1DA}" srcOrd="3" destOrd="0" presId="urn:microsoft.com/office/officeart/2005/8/layout/chevron2"/>
    <dgm:cxn modelId="{79D77D74-ED3A-4485-8A60-D553D33EE17E}" type="presParOf" srcId="{DA2DCD07-01EC-4DEE-B0DB-9DE3EA9DEE8E}" destId="{E055DCFF-336A-481A-A41F-7CCD8D5C0F62}" srcOrd="4" destOrd="0" presId="urn:microsoft.com/office/officeart/2005/8/layout/chevron2"/>
    <dgm:cxn modelId="{34C70D44-6A06-4ED9-A2BE-39113B540242}" type="presParOf" srcId="{E055DCFF-336A-481A-A41F-7CCD8D5C0F62}" destId="{BDD569C3-6AF8-4C30-8AE9-9E2D0F750E20}" srcOrd="0" destOrd="0" presId="urn:microsoft.com/office/officeart/2005/8/layout/chevron2"/>
    <dgm:cxn modelId="{1A8C5D67-6DA7-4EF2-A477-3C1EFF65F174}" type="presParOf" srcId="{E055DCFF-336A-481A-A41F-7CCD8D5C0F62}" destId="{E5AAEBD2-FE81-47AE-9ACD-E493955E2FF6}" srcOrd="1" destOrd="0" presId="urn:microsoft.com/office/officeart/2005/8/layout/chevron2"/>
    <dgm:cxn modelId="{ECE7994B-0410-415E-BEE4-231890CB973C}" type="presParOf" srcId="{DA2DCD07-01EC-4DEE-B0DB-9DE3EA9DEE8E}" destId="{6CB7EB65-03C7-466A-A36E-34EBF53FCB81}" srcOrd="5" destOrd="0" presId="urn:microsoft.com/office/officeart/2005/8/layout/chevron2"/>
    <dgm:cxn modelId="{33927A3B-1EA8-4545-9F40-D35B2BEB0FB1}" type="presParOf" srcId="{DA2DCD07-01EC-4DEE-B0DB-9DE3EA9DEE8E}" destId="{980666A1-DFCA-4964-9E66-558F00B836C5}" srcOrd="6" destOrd="0" presId="urn:microsoft.com/office/officeart/2005/8/layout/chevron2"/>
    <dgm:cxn modelId="{4A6B73C0-5663-47F9-8C0F-6C6888AAE7AB}" type="presParOf" srcId="{980666A1-DFCA-4964-9E66-558F00B836C5}" destId="{AA7B870D-E5C2-43F7-B0BB-8EEAED14A989}" srcOrd="0" destOrd="0" presId="urn:microsoft.com/office/officeart/2005/8/layout/chevron2"/>
    <dgm:cxn modelId="{270D7E1F-1CAC-4752-9503-43B61AD92B6F}" type="presParOf" srcId="{980666A1-DFCA-4964-9E66-558F00B836C5}" destId="{079A1102-8438-4485-AC49-7741A170E3A2}" srcOrd="1" destOrd="0" presId="urn:microsoft.com/office/officeart/2005/8/layout/chevron2"/>
    <dgm:cxn modelId="{0C3CE019-E4F1-4C49-BA12-9E7801AC9AC0}" type="presParOf" srcId="{DA2DCD07-01EC-4DEE-B0DB-9DE3EA9DEE8E}" destId="{F6E75D0E-28EE-4B85-96FA-EF74629265A0}" srcOrd="7" destOrd="0" presId="urn:microsoft.com/office/officeart/2005/8/layout/chevron2"/>
    <dgm:cxn modelId="{D1E2F888-BEB4-4C8C-9BE0-0FD8DCDAC14F}" type="presParOf" srcId="{DA2DCD07-01EC-4DEE-B0DB-9DE3EA9DEE8E}" destId="{0F289A16-1FEE-41D0-89E4-DD4F9CC94621}" srcOrd="8" destOrd="0" presId="urn:microsoft.com/office/officeart/2005/8/layout/chevron2"/>
    <dgm:cxn modelId="{6C8E494F-71A5-4662-993E-FD4E804CF34E}" type="presParOf" srcId="{0F289A16-1FEE-41D0-89E4-DD4F9CC94621}" destId="{D6746159-1932-4126-990A-336CB0946BF4}" srcOrd="0" destOrd="0" presId="urn:microsoft.com/office/officeart/2005/8/layout/chevron2"/>
    <dgm:cxn modelId="{68473856-D4C2-4FA1-8CDF-BA69880ACACD}" type="presParOf" srcId="{0F289A16-1FEE-41D0-89E4-DD4F9CC94621}" destId="{A3B88F38-9164-44E0-BE84-C814D060DA91}" srcOrd="1" destOrd="0" presId="urn:microsoft.com/office/officeart/2005/8/layout/chevron2"/>
    <dgm:cxn modelId="{4578F433-87BA-4BB6-A75C-CEE3BE5B5622}" type="presParOf" srcId="{DA2DCD07-01EC-4DEE-B0DB-9DE3EA9DEE8E}" destId="{BFE2BA0F-6559-439E-9402-B46A5606C093}" srcOrd="9" destOrd="0" presId="urn:microsoft.com/office/officeart/2005/8/layout/chevron2"/>
    <dgm:cxn modelId="{C8D290B9-CCAE-43FF-80B3-1FE698802550}" type="presParOf" srcId="{DA2DCD07-01EC-4DEE-B0DB-9DE3EA9DEE8E}" destId="{8EA41C8F-288B-4AD5-BA4A-99F33EAFDC23}" srcOrd="10" destOrd="0" presId="urn:microsoft.com/office/officeart/2005/8/layout/chevron2"/>
    <dgm:cxn modelId="{834F3236-6254-4DEC-BF62-C6DE60FC7B73}" type="presParOf" srcId="{8EA41C8F-288B-4AD5-BA4A-99F33EAFDC23}" destId="{982F27A7-9099-454E-AF7E-C99582937B35}" srcOrd="0" destOrd="0" presId="urn:microsoft.com/office/officeart/2005/8/layout/chevron2"/>
    <dgm:cxn modelId="{03A4D12C-ED9D-428A-8826-BDC0E62D274F}" type="presParOf" srcId="{8EA41C8F-288B-4AD5-BA4A-99F33EAFDC23}" destId="{1B97B2D5-D543-4A02-8E8D-8AD8622F76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E1AA7-6111-48AF-8310-5A2C7BC9776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042820-F740-4283-B21E-99EE54E54D66}">
      <dgm:prSet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Social Media</a:t>
          </a:r>
        </a:p>
        <a:p>
          <a:pPr algn="l">
            <a:lnSpc>
              <a:spcPct val="100000"/>
            </a:lnSpc>
            <a:defRPr cap="all"/>
          </a:pPr>
          <a:endParaRPr lang="en-US" b="1" cap="none" baseline="0" dirty="0">
            <a:solidFill>
              <a:schemeClr val="tx1"/>
            </a:solidFill>
          </a:endParaRPr>
        </a:p>
      </dgm:t>
    </dgm:pt>
    <dgm:pt modelId="{76D32A22-DFAB-4E2E-85B9-4D5BD3C5C400}" type="parTrans" cxnId="{8D79CC1E-F8D3-40B1-8B9B-0BDFC505CA67}">
      <dgm:prSet/>
      <dgm:spPr/>
      <dgm:t>
        <a:bodyPr/>
        <a:lstStyle/>
        <a:p>
          <a:endParaRPr lang="en-US"/>
        </a:p>
      </dgm:t>
    </dgm:pt>
    <dgm:pt modelId="{688A419D-C1B0-422C-9886-025807C04715}" type="sibTrans" cxnId="{8D79CC1E-F8D3-40B1-8B9B-0BDFC505CA67}">
      <dgm:prSet/>
      <dgm:spPr/>
      <dgm:t>
        <a:bodyPr/>
        <a:lstStyle/>
        <a:p>
          <a:endParaRPr lang="en-US"/>
        </a:p>
      </dgm:t>
    </dgm:pt>
    <dgm:pt modelId="{DAEA71F0-1AF8-408B-BCCF-04590ADBADC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SMC Strong  Webpage</a:t>
          </a:r>
        </a:p>
      </dgm:t>
    </dgm:pt>
    <dgm:pt modelId="{71B5D605-0BDD-4C40-8801-42808AF7786B}" type="parTrans" cxnId="{4B2EAA67-C9FA-4905-92C3-4FFA8C3DFFD5}">
      <dgm:prSet/>
      <dgm:spPr/>
      <dgm:t>
        <a:bodyPr/>
        <a:lstStyle/>
        <a:p>
          <a:endParaRPr lang="en-US"/>
        </a:p>
      </dgm:t>
    </dgm:pt>
    <dgm:pt modelId="{59DB7B03-83A3-41B8-86EB-00733DAEBE1B}" type="sibTrans" cxnId="{4B2EAA67-C9FA-4905-92C3-4FFA8C3DFFD5}">
      <dgm:prSet/>
      <dgm:spPr/>
      <dgm:t>
        <a:bodyPr/>
        <a:lstStyle/>
        <a:p>
          <a:endParaRPr lang="en-US"/>
        </a:p>
      </dgm:t>
    </dgm:pt>
    <dgm:pt modelId="{58510F41-1092-44C9-9E88-53D1D10C4A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Chambers of Commerce</a:t>
          </a:r>
        </a:p>
      </dgm:t>
    </dgm:pt>
    <dgm:pt modelId="{6C777BDD-F923-4F16-B784-54E0DAD7A146}" type="parTrans" cxnId="{555D8F07-6B81-4B22-ABE1-37CC0C0E2BCA}">
      <dgm:prSet/>
      <dgm:spPr/>
      <dgm:t>
        <a:bodyPr/>
        <a:lstStyle/>
        <a:p>
          <a:endParaRPr lang="en-US"/>
        </a:p>
      </dgm:t>
    </dgm:pt>
    <dgm:pt modelId="{C9D78788-8612-4EB0-A2A4-86B45974CFC7}" type="sibTrans" cxnId="{555D8F07-6B81-4B22-ABE1-37CC0C0E2BCA}">
      <dgm:prSet/>
      <dgm:spPr/>
      <dgm:t>
        <a:bodyPr/>
        <a:lstStyle/>
        <a:p>
          <a:endParaRPr lang="en-US"/>
        </a:p>
      </dgm:t>
    </dgm:pt>
    <dgm:pt modelId="{37287744-621C-4EC0-B3A0-1ED3981418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Ethnic Business Groups</a:t>
          </a:r>
        </a:p>
      </dgm:t>
    </dgm:pt>
    <dgm:pt modelId="{B947A246-F29C-4630-93EF-B5EF492DDCB9}" type="parTrans" cxnId="{3DFFB4A1-7701-447C-8EBC-8D1DD0FF2EFB}">
      <dgm:prSet/>
      <dgm:spPr/>
      <dgm:t>
        <a:bodyPr/>
        <a:lstStyle/>
        <a:p>
          <a:endParaRPr lang="en-US"/>
        </a:p>
      </dgm:t>
    </dgm:pt>
    <dgm:pt modelId="{AF197FB4-907E-48E8-9CBF-2F97731470D3}" type="sibTrans" cxnId="{3DFFB4A1-7701-447C-8EBC-8D1DD0FF2EFB}">
      <dgm:prSet/>
      <dgm:spPr/>
      <dgm:t>
        <a:bodyPr/>
        <a:lstStyle/>
        <a:p>
          <a:endParaRPr lang="en-US"/>
        </a:p>
      </dgm:t>
    </dgm:pt>
    <dgm:pt modelId="{012BE116-9AC1-4863-819E-0F9419BBB81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cap="none" baseline="0" dirty="0">
              <a:solidFill>
                <a:schemeClr val="tx1"/>
              </a:solidFill>
            </a:rPr>
            <a:t>Earned Media</a:t>
          </a:r>
        </a:p>
      </dgm:t>
    </dgm:pt>
    <dgm:pt modelId="{5838F36D-1D8F-4792-8747-5BF9251C1DC0}" type="parTrans" cxnId="{E00F10E4-1246-4368-A1FD-240723D8A86B}">
      <dgm:prSet/>
      <dgm:spPr/>
      <dgm:t>
        <a:bodyPr/>
        <a:lstStyle/>
        <a:p>
          <a:endParaRPr lang="en-US"/>
        </a:p>
      </dgm:t>
    </dgm:pt>
    <dgm:pt modelId="{421841B4-3A73-4ACA-82CD-F06EE28D7DDA}" type="sibTrans" cxnId="{E00F10E4-1246-4368-A1FD-240723D8A86B}">
      <dgm:prSet/>
      <dgm:spPr/>
      <dgm:t>
        <a:bodyPr/>
        <a:lstStyle/>
        <a:p>
          <a:endParaRPr lang="en-US"/>
        </a:p>
      </dgm:t>
    </dgm:pt>
    <dgm:pt modelId="{DF8CF3C3-4EE8-45DF-B686-B07E45D6420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Cities/Town</a:t>
          </a:r>
        </a:p>
      </dgm:t>
    </dgm:pt>
    <dgm:pt modelId="{72308B14-B243-4943-8654-57B6131EE5E8}" type="parTrans" cxnId="{3D4BC32A-04AB-4366-818A-028A1FC03AF8}">
      <dgm:prSet/>
      <dgm:spPr/>
      <dgm:t>
        <a:bodyPr/>
        <a:lstStyle/>
        <a:p>
          <a:endParaRPr lang="en-US"/>
        </a:p>
      </dgm:t>
    </dgm:pt>
    <dgm:pt modelId="{5ECC54BA-2364-4E75-BE5B-8F73398CE69B}" type="sibTrans" cxnId="{3D4BC32A-04AB-4366-818A-028A1FC03AF8}">
      <dgm:prSet/>
      <dgm:spPr/>
      <dgm:t>
        <a:bodyPr/>
        <a:lstStyle/>
        <a:p>
          <a:endParaRPr lang="en-US"/>
        </a:p>
      </dgm:t>
    </dgm:pt>
    <dgm:pt modelId="{32506A4F-B3BA-49AC-8226-06D2DDCF9702}" type="pres">
      <dgm:prSet presAssocID="{34FE1AA7-6111-48AF-8310-5A2C7BC97761}" presName="root" presStyleCnt="0">
        <dgm:presLayoutVars>
          <dgm:dir/>
          <dgm:resizeHandles val="exact"/>
        </dgm:presLayoutVars>
      </dgm:prSet>
      <dgm:spPr/>
    </dgm:pt>
    <dgm:pt modelId="{2BA54F04-9A18-465D-B57B-9FA76F2F8880}" type="pres">
      <dgm:prSet presAssocID="{9F042820-F740-4283-B21E-99EE54E54D66}" presName="compNode" presStyleCnt="0"/>
      <dgm:spPr/>
    </dgm:pt>
    <dgm:pt modelId="{3D31D8FF-960B-42A5-97CB-B824BF0A67E8}" type="pres">
      <dgm:prSet presAssocID="{9F042820-F740-4283-B21E-99EE54E54D66}" presName="iconBgRect" presStyleLbl="bgShp" presStyleIdx="0" presStyleCnt="6"/>
      <dgm:spPr>
        <a:solidFill>
          <a:srgbClr val="0070C0"/>
        </a:solidFill>
      </dgm:spPr>
    </dgm:pt>
    <dgm:pt modelId="{545B513A-A36B-4547-8519-98E771906D22}" type="pres">
      <dgm:prSet presAssocID="{9F042820-F740-4283-B21E-99EE54E54D66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E3EEDD4-62DD-441C-ACA7-AD6701752ECF}" type="pres">
      <dgm:prSet presAssocID="{9F042820-F740-4283-B21E-99EE54E54D66}" presName="spaceRect" presStyleCnt="0"/>
      <dgm:spPr/>
    </dgm:pt>
    <dgm:pt modelId="{B0F78DBB-AB79-4E2B-8E05-B40A1182FA6A}" type="pres">
      <dgm:prSet presAssocID="{9F042820-F740-4283-B21E-99EE54E54D66}" presName="textRect" presStyleLbl="revTx" presStyleIdx="0" presStyleCnt="6">
        <dgm:presLayoutVars>
          <dgm:chMax val="1"/>
          <dgm:chPref val="1"/>
        </dgm:presLayoutVars>
      </dgm:prSet>
      <dgm:spPr/>
    </dgm:pt>
    <dgm:pt modelId="{CA593E00-44E5-4518-BC49-BFE4A1D7E185}" type="pres">
      <dgm:prSet presAssocID="{688A419D-C1B0-422C-9886-025807C04715}" presName="sibTrans" presStyleCnt="0"/>
      <dgm:spPr/>
    </dgm:pt>
    <dgm:pt modelId="{F2D8F8C0-6610-4244-8C1A-91DE14B4749D}" type="pres">
      <dgm:prSet presAssocID="{DAEA71F0-1AF8-408B-BCCF-04590ADBADCC}" presName="compNode" presStyleCnt="0"/>
      <dgm:spPr/>
    </dgm:pt>
    <dgm:pt modelId="{AB63E088-1B53-40FD-9DCF-3220072AA498}" type="pres">
      <dgm:prSet presAssocID="{DAEA71F0-1AF8-408B-BCCF-04590ADBADCC}" presName="iconBgRect" presStyleLbl="bgShp" presStyleIdx="1" presStyleCnt="6"/>
      <dgm:spPr>
        <a:solidFill>
          <a:srgbClr val="0070C0"/>
        </a:solidFill>
      </dgm:spPr>
    </dgm:pt>
    <dgm:pt modelId="{CC99E2CF-ADFC-4C9C-B796-3DABB7047AA9}" type="pres">
      <dgm:prSet presAssocID="{DAEA71F0-1AF8-408B-BCCF-04590ADBADCC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C539A31-D9DB-4F72-A3C1-87A196ECF2F2}" type="pres">
      <dgm:prSet presAssocID="{DAEA71F0-1AF8-408B-BCCF-04590ADBADCC}" presName="spaceRect" presStyleCnt="0"/>
      <dgm:spPr/>
    </dgm:pt>
    <dgm:pt modelId="{A8416672-CCC2-46C7-9D90-A335B2345187}" type="pres">
      <dgm:prSet presAssocID="{DAEA71F0-1AF8-408B-BCCF-04590ADBADCC}" presName="textRect" presStyleLbl="revTx" presStyleIdx="1" presStyleCnt="6">
        <dgm:presLayoutVars>
          <dgm:chMax val="1"/>
          <dgm:chPref val="1"/>
        </dgm:presLayoutVars>
      </dgm:prSet>
      <dgm:spPr/>
    </dgm:pt>
    <dgm:pt modelId="{E982EF9D-ED25-4BB5-9C21-1EA42CE5490B}" type="pres">
      <dgm:prSet presAssocID="{59DB7B03-83A3-41B8-86EB-00733DAEBE1B}" presName="sibTrans" presStyleCnt="0"/>
      <dgm:spPr/>
    </dgm:pt>
    <dgm:pt modelId="{DB076318-AFB4-4AC8-A00A-24C021A0DBB3}" type="pres">
      <dgm:prSet presAssocID="{58510F41-1092-44C9-9E88-53D1D10C4ADC}" presName="compNode" presStyleCnt="0"/>
      <dgm:spPr/>
    </dgm:pt>
    <dgm:pt modelId="{15911D1B-64BD-4D97-A204-50A1241DA0BC}" type="pres">
      <dgm:prSet presAssocID="{58510F41-1092-44C9-9E88-53D1D10C4ADC}" presName="iconBgRect" presStyleLbl="bgShp" presStyleIdx="2" presStyleCnt="6"/>
      <dgm:spPr>
        <a:solidFill>
          <a:srgbClr val="0070C0"/>
        </a:solidFill>
      </dgm:spPr>
    </dgm:pt>
    <dgm:pt modelId="{FF59147B-74A5-40DB-9EC1-5580739B427C}" type="pres">
      <dgm:prSet presAssocID="{58510F41-1092-44C9-9E88-53D1D10C4ADC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F26930BB-DA11-4480-8AEB-83C90A5390D3}" type="pres">
      <dgm:prSet presAssocID="{58510F41-1092-44C9-9E88-53D1D10C4ADC}" presName="spaceRect" presStyleCnt="0"/>
      <dgm:spPr/>
    </dgm:pt>
    <dgm:pt modelId="{2A365657-23F8-4F6F-B8AC-5CF6A8FE7D60}" type="pres">
      <dgm:prSet presAssocID="{58510F41-1092-44C9-9E88-53D1D10C4ADC}" presName="textRect" presStyleLbl="revTx" presStyleIdx="2" presStyleCnt="6">
        <dgm:presLayoutVars>
          <dgm:chMax val="1"/>
          <dgm:chPref val="1"/>
        </dgm:presLayoutVars>
      </dgm:prSet>
      <dgm:spPr/>
    </dgm:pt>
    <dgm:pt modelId="{74E6A2F2-E692-473B-A781-CECC31205C75}" type="pres">
      <dgm:prSet presAssocID="{C9D78788-8612-4EB0-A2A4-86B45974CFC7}" presName="sibTrans" presStyleCnt="0"/>
      <dgm:spPr/>
    </dgm:pt>
    <dgm:pt modelId="{A8CD90AE-3B48-4E72-9483-879E3A23F3EC}" type="pres">
      <dgm:prSet presAssocID="{37287744-621C-4EC0-B3A0-1ED39814181A}" presName="compNode" presStyleCnt="0"/>
      <dgm:spPr/>
    </dgm:pt>
    <dgm:pt modelId="{6600C83B-0619-47FA-9FC4-913FA50993D9}" type="pres">
      <dgm:prSet presAssocID="{37287744-621C-4EC0-B3A0-1ED39814181A}" presName="iconBgRect" presStyleLbl="bgShp" presStyleIdx="3" presStyleCnt="6"/>
      <dgm:spPr>
        <a:solidFill>
          <a:srgbClr val="0070C0"/>
        </a:solidFill>
      </dgm:spPr>
    </dgm:pt>
    <dgm:pt modelId="{55CC8DAD-C3BF-48D8-B0D8-C7D07B4F02E4}" type="pres">
      <dgm:prSet presAssocID="{37287744-621C-4EC0-B3A0-1ED39814181A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C29C35E-6FDD-4533-94C7-987C2D3E709A}" type="pres">
      <dgm:prSet presAssocID="{37287744-621C-4EC0-B3A0-1ED39814181A}" presName="spaceRect" presStyleCnt="0"/>
      <dgm:spPr/>
    </dgm:pt>
    <dgm:pt modelId="{CA35A9F9-C0C5-4E7B-B480-ACD683C09BE8}" type="pres">
      <dgm:prSet presAssocID="{37287744-621C-4EC0-B3A0-1ED39814181A}" presName="textRect" presStyleLbl="revTx" presStyleIdx="3" presStyleCnt="6">
        <dgm:presLayoutVars>
          <dgm:chMax val="1"/>
          <dgm:chPref val="1"/>
        </dgm:presLayoutVars>
      </dgm:prSet>
      <dgm:spPr/>
    </dgm:pt>
    <dgm:pt modelId="{5DD213BD-20E5-4A37-9067-501A0A12E5E5}" type="pres">
      <dgm:prSet presAssocID="{AF197FB4-907E-48E8-9CBF-2F97731470D3}" presName="sibTrans" presStyleCnt="0"/>
      <dgm:spPr/>
    </dgm:pt>
    <dgm:pt modelId="{48C6B538-6CA4-4026-B572-2B7D45A791C8}" type="pres">
      <dgm:prSet presAssocID="{012BE116-9AC1-4863-819E-0F9419BBB81D}" presName="compNode" presStyleCnt="0"/>
      <dgm:spPr/>
    </dgm:pt>
    <dgm:pt modelId="{0F123091-4EB1-4DB3-AEFB-626A87087DF7}" type="pres">
      <dgm:prSet presAssocID="{012BE116-9AC1-4863-819E-0F9419BBB81D}" presName="iconBgRect" presStyleLbl="bgShp" presStyleIdx="4" presStyleCnt="6"/>
      <dgm:spPr>
        <a:solidFill>
          <a:srgbClr val="0070C0"/>
        </a:solidFill>
      </dgm:spPr>
    </dgm:pt>
    <dgm:pt modelId="{5581FC02-D791-4B16-B825-8CFC4B606BC9}" type="pres">
      <dgm:prSet presAssocID="{012BE116-9AC1-4863-819E-0F9419BBB81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F0BCFCA-D766-4594-A374-5BC6210F1451}" type="pres">
      <dgm:prSet presAssocID="{012BE116-9AC1-4863-819E-0F9419BBB81D}" presName="spaceRect" presStyleCnt="0"/>
      <dgm:spPr/>
    </dgm:pt>
    <dgm:pt modelId="{52B8CD8F-C4BF-473F-9801-B90C28477F65}" type="pres">
      <dgm:prSet presAssocID="{012BE116-9AC1-4863-819E-0F9419BBB81D}" presName="textRect" presStyleLbl="revTx" presStyleIdx="4" presStyleCnt="6">
        <dgm:presLayoutVars>
          <dgm:chMax val="1"/>
          <dgm:chPref val="1"/>
        </dgm:presLayoutVars>
      </dgm:prSet>
      <dgm:spPr/>
    </dgm:pt>
    <dgm:pt modelId="{0B61E305-B92A-49DF-BDB5-9C793BB21B9E}" type="pres">
      <dgm:prSet presAssocID="{421841B4-3A73-4ACA-82CD-F06EE28D7DDA}" presName="sibTrans" presStyleCnt="0"/>
      <dgm:spPr/>
    </dgm:pt>
    <dgm:pt modelId="{16D8A655-4947-40A8-9F72-C23650BA9AC9}" type="pres">
      <dgm:prSet presAssocID="{DF8CF3C3-4EE8-45DF-B686-B07E45D64208}" presName="compNode" presStyleCnt="0"/>
      <dgm:spPr/>
    </dgm:pt>
    <dgm:pt modelId="{768F32CA-955E-4360-B479-D242B01F0061}" type="pres">
      <dgm:prSet presAssocID="{DF8CF3C3-4EE8-45DF-B686-B07E45D64208}" presName="iconBgRect" presStyleLbl="bgShp" presStyleIdx="5" presStyleCnt="6"/>
      <dgm:spPr>
        <a:solidFill>
          <a:srgbClr val="0070C0"/>
        </a:solidFill>
      </dgm:spPr>
    </dgm:pt>
    <dgm:pt modelId="{EAA028E4-3CA4-4A98-AD69-A1F4AAC30B5F}" type="pres">
      <dgm:prSet presAssocID="{DF8CF3C3-4EE8-45DF-B686-B07E45D64208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7D1274F4-A1DA-4E8E-BBC6-606A021AC9AE}" type="pres">
      <dgm:prSet presAssocID="{DF8CF3C3-4EE8-45DF-B686-B07E45D64208}" presName="spaceRect" presStyleCnt="0"/>
      <dgm:spPr/>
    </dgm:pt>
    <dgm:pt modelId="{FD4C1451-7688-4DC4-AFDE-705145DBCADF}" type="pres">
      <dgm:prSet presAssocID="{DF8CF3C3-4EE8-45DF-B686-B07E45D6420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55D8F07-6B81-4B22-ABE1-37CC0C0E2BCA}" srcId="{34FE1AA7-6111-48AF-8310-5A2C7BC97761}" destId="{58510F41-1092-44C9-9E88-53D1D10C4ADC}" srcOrd="2" destOrd="0" parTransId="{6C777BDD-F923-4F16-B784-54E0DAD7A146}" sibTransId="{C9D78788-8612-4EB0-A2A4-86B45974CFC7}"/>
    <dgm:cxn modelId="{8D79CC1E-F8D3-40B1-8B9B-0BDFC505CA67}" srcId="{34FE1AA7-6111-48AF-8310-5A2C7BC97761}" destId="{9F042820-F740-4283-B21E-99EE54E54D66}" srcOrd="0" destOrd="0" parTransId="{76D32A22-DFAB-4E2E-85B9-4D5BD3C5C400}" sibTransId="{688A419D-C1B0-422C-9886-025807C04715}"/>
    <dgm:cxn modelId="{3D4BC32A-04AB-4366-818A-028A1FC03AF8}" srcId="{34FE1AA7-6111-48AF-8310-5A2C7BC97761}" destId="{DF8CF3C3-4EE8-45DF-B686-B07E45D64208}" srcOrd="5" destOrd="0" parTransId="{72308B14-B243-4943-8654-57B6131EE5E8}" sibTransId="{5ECC54BA-2364-4E75-BE5B-8F73398CE69B}"/>
    <dgm:cxn modelId="{DB28FE31-87E2-4FC6-A960-500DC1BFE946}" type="presOf" srcId="{58510F41-1092-44C9-9E88-53D1D10C4ADC}" destId="{2A365657-23F8-4F6F-B8AC-5CF6A8FE7D60}" srcOrd="0" destOrd="0" presId="urn:microsoft.com/office/officeart/2018/5/layout/IconCircleLabelList"/>
    <dgm:cxn modelId="{4B2EAA67-C9FA-4905-92C3-4FFA8C3DFFD5}" srcId="{34FE1AA7-6111-48AF-8310-5A2C7BC97761}" destId="{DAEA71F0-1AF8-408B-BCCF-04590ADBADCC}" srcOrd="1" destOrd="0" parTransId="{71B5D605-0BDD-4C40-8801-42808AF7786B}" sibTransId="{59DB7B03-83A3-41B8-86EB-00733DAEBE1B}"/>
    <dgm:cxn modelId="{690EE66C-D666-419F-A3BB-978C5D987CCF}" type="presOf" srcId="{DF8CF3C3-4EE8-45DF-B686-B07E45D64208}" destId="{FD4C1451-7688-4DC4-AFDE-705145DBCADF}" srcOrd="0" destOrd="0" presId="urn:microsoft.com/office/officeart/2018/5/layout/IconCircleLabelList"/>
    <dgm:cxn modelId="{729E4178-231C-4F11-BBC6-E9CE9E76743B}" type="presOf" srcId="{34FE1AA7-6111-48AF-8310-5A2C7BC97761}" destId="{32506A4F-B3BA-49AC-8226-06D2DDCF9702}" srcOrd="0" destOrd="0" presId="urn:microsoft.com/office/officeart/2018/5/layout/IconCircleLabelList"/>
    <dgm:cxn modelId="{2E747F59-3229-4855-8AC4-B0BD6FC7DAE4}" type="presOf" srcId="{37287744-621C-4EC0-B3A0-1ED39814181A}" destId="{CA35A9F9-C0C5-4E7B-B480-ACD683C09BE8}" srcOrd="0" destOrd="0" presId="urn:microsoft.com/office/officeart/2018/5/layout/IconCircleLabelList"/>
    <dgm:cxn modelId="{3DFFB4A1-7701-447C-8EBC-8D1DD0FF2EFB}" srcId="{34FE1AA7-6111-48AF-8310-5A2C7BC97761}" destId="{37287744-621C-4EC0-B3A0-1ED39814181A}" srcOrd="3" destOrd="0" parTransId="{B947A246-F29C-4630-93EF-B5EF492DDCB9}" sibTransId="{AF197FB4-907E-48E8-9CBF-2F97731470D3}"/>
    <dgm:cxn modelId="{6ECBE9C7-7775-4023-B2BC-AA1C136FD896}" type="presOf" srcId="{DAEA71F0-1AF8-408B-BCCF-04590ADBADCC}" destId="{A8416672-CCC2-46C7-9D90-A335B2345187}" srcOrd="0" destOrd="0" presId="urn:microsoft.com/office/officeart/2018/5/layout/IconCircleLabelList"/>
    <dgm:cxn modelId="{E00F10E4-1246-4368-A1FD-240723D8A86B}" srcId="{34FE1AA7-6111-48AF-8310-5A2C7BC97761}" destId="{012BE116-9AC1-4863-819E-0F9419BBB81D}" srcOrd="4" destOrd="0" parTransId="{5838F36D-1D8F-4792-8747-5BF9251C1DC0}" sibTransId="{421841B4-3A73-4ACA-82CD-F06EE28D7DDA}"/>
    <dgm:cxn modelId="{D59493EC-059C-4511-8469-C9FD017BBB2C}" type="presOf" srcId="{012BE116-9AC1-4863-819E-0F9419BBB81D}" destId="{52B8CD8F-C4BF-473F-9801-B90C28477F65}" srcOrd="0" destOrd="0" presId="urn:microsoft.com/office/officeart/2018/5/layout/IconCircleLabelList"/>
    <dgm:cxn modelId="{5728CFEE-B553-4EB3-9184-F9FDB926BC0F}" type="presOf" srcId="{9F042820-F740-4283-B21E-99EE54E54D66}" destId="{B0F78DBB-AB79-4E2B-8E05-B40A1182FA6A}" srcOrd="0" destOrd="0" presId="urn:microsoft.com/office/officeart/2018/5/layout/IconCircleLabelList"/>
    <dgm:cxn modelId="{16276475-A706-4C8E-984F-16F246AC01C6}" type="presParOf" srcId="{32506A4F-B3BA-49AC-8226-06D2DDCF9702}" destId="{2BA54F04-9A18-465D-B57B-9FA76F2F8880}" srcOrd="0" destOrd="0" presId="urn:microsoft.com/office/officeart/2018/5/layout/IconCircleLabelList"/>
    <dgm:cxn modelId="{3A29D284-E00F-4E69-8109-790F65B9309A}" type="presParOf" srcId="{2BA54F04-9A18-465D-B57B-9FA76F2F8880}" destId="{3D31D8FF-960B-42A5-97CB-B824BF0A67E8}" srcOrd="0" destOrd="0" presId="urn:microsoft.com/office/officeart/2018/5/layout/IconCircleLabelList"/>
    <dgm:cxn modelId="{CA8180A4-E41C-4CDE-8904-552C0E236C21}" type="presParOf" srcId="{2BA54F04-9A18-465D-B57B-9FA76F2F8880}" destId="{545B513A-A36B-4547-8519-98E771906D22}" srcOrd="1" destOrd="0" presId="urn:microsoft.com/office/officeart/2018/5/layout/IconCircleLabelList"/>
    <dgm:cxn modelId="{CCF9E6B8-9E58-4A54-B605-12D789BA6741}" type="presParOf" srcId="{2BA54F04-9A18-465D-B57B-9FA76F2F8880}" destId="{7E3EEDD4-62DD-441C-ACA7-AD6701752ECF}" srcOrd="2" destOrd="0" presId="urn:microsoft.com/office/officeart/2018/5/layout/IconCircleLabelList"/>
    <dgm:cxn modelId="{BC4EC262-6B0C-4872-8E53-0C5C3DBB0CC5}" type="presParOf" srcId="{2BA54F04-9A18-465D-B57B-9FA76F2F8880}" destId="{B0F78DBB-AB79-4E2B-8E05-B40A1182FA6A}" srcOrd="3" destOrd="0" presId="urn:microsoft.com/office/officeart/2018/5/layout/IconCircleLabelList"/>
    <dgm:cxn modelId="{CAC498B6-4A3B-4055-B9B4-C4810606F6B0}" type="presParOf" srcId="{32506A4F-B3BA-49AC-8226-06D2DDCF9702}" destId="{CA593E00-44E5-4518-BC49-BFE4A1D7E185}" srcOrd="1" destOrd="0" presId="urn:microsoft.com/office/officeart/2018/5/layout/IconCircleLabelList"/>
    <dgm:cxn modelId="{F36C66DD-E70E-4CBA-8EFE-2D0D1482D57B}" type="presParOf" srcId="{32506A4F-B3BA-49AC-8226-06D2DDCF9702}" destId="{F2D8F8C0-6610-4244-8C1A-91DE14B4749D}" srcOrd="2" destOrd="0" presId="urn:microsoft.com/office/officeart/2018/5/layout/IconCircleLabelList"/>
    <dgm:cxn modelId="{8A18CB2A-6B51-4132-A85C-8ABCC65B96D2}" type="presParOf" srcId="{F2D8F8C0-6610-4244-8C1A-91DE14B4749D}" destId="{AB63E088-1B53-40FD-9DCF-3220072AA498}" srcOrd="0" destOrd="0" presId="urn:microsoft.com/office/officeart/2018/5/layout/IconCircleLabelList"/>
    <dgm:cxn modelId="{A7C0E505-130E-4846-916F-60108531996A}" type="presParOf" srcId="{F2D8F8C0-6610-4244-8C1A-91DE14B4749D}" destId="{CC99E2CF-ADFC-4C9C-B796-3DABB7047AA9}" srcOrd="1" destOrd="0" presId="urn:microsoft.com/office/officeart/2018/5/layout/IconCircleLabelList"/>
    <dgm:cxn modelId="{69E313DF-4B74-4347-BBEE-A7619D39EED4}" type="presParOf" srcId="{F2D8F8C0-6610-4244-8C1A-91DE14B4749D}" destId="{2C539A31-D9DB-4F72-A3C1-87A196ECF2F2}" srcOrd="2" destOrd="0" presId="urn:microsoft.com/office/officeart/2018/5/layout/IconCircleLabelList"/>
    <dgm:cxn modelId="{6A37BCEB-2032-474A-936A-CA6B3EB912B3}" type="presParOf" srcId="{F2D8F8C0-6610-4244-8C1A-91DE14B4749D}" destId="{A8416672-CCC2-46C7-9D90-A335B2345187}" srcOrd="3" destOrd="0" presId="urn:microsoft.com/office/officeart/2018/5/layout/IconCircleLabelList"/>
    <dgm:cxn modelId="{74A033D5-5240-4E39-B9E9-36EBA0687E10}" type="presParOf" srcId="{32506A4F-B3BA-49AC-8226-06D2DDCF9702}" destId="{E982EF9D-ED25-4BB5-9C21-1EA42CE5490B}" srcOrd="3" destOrd="0" presId="urn:microsoft.com/office/officeart/2018/5/layout/IconCircleLabelList"/>
    <dgm:cxn modelId="{97DFB245-7E4D-4C3A-87DF-285D8CC74076}" type="presParOf" srcId="{32506A4F-B3BA-49AC-8226-06D2DDCF9702}" destId="{DB076318-AFB4-4AC8-A00A-24C021A0DBB3}" srcOrd="4" destOrd="0" presId="urn:microsoft.com/office/officeart/2018/5/layout/IconCircleLabelList"/>
    <dgm:cxn modelId="{E3A8259E-2865-46AB-B4F3-F1A604FA5CDF}" type="presParOf" srcId="{DB076318-AFB4-4AC8-A00A-24C021A0DBB3}" destId="{15911D1B-64BD-4D97-A204-50A1241DA0BC}" srcOrd="0" destOrd="0" presId="urn:microsoft.com/office/officeart/2018/5/layout/IconCircleLabelList"/>
    <dgm:cxn modelId="{CDA63318-B875-49AD-9772-798729FD4EA0}" type="presParOf" srcId="{DB076318-AFB4-4AC8-A00A-24C021A0DBB3}" destId="{FF59147B-74A5-40DB-9EC1-5580739B427C}" srcOrd="1" destOrd="0" presId="urn:microsoft.com/office/officeart/2018/5/layout/IconCircleLabelList"/>
    <dgm:cxn modelId="{9AEC0235-8116-4D3D-8DE0-B4ABC142C7D2}" type="presParOf" srcId="{DB076318-AFB4-4AC8-A00A-24C021A0DBB3}" destId="{F26930BB-DA11-4480-8AEB-83C90A5390D3}" srcOrd="2" destOrd="0" presId="urn:microsoft.com/office/officeart/2018/5/layout/IconCircleLabelList"/>
    <dgm:cxn modelId="{2A9477DB-06E0-48C5-BDBC-7F2306B2436B}" type="presParOf" srcId="{DB076318-AFB4-4AC8-A00A-24C021A0DBB3}" destId="{2A365657-23F8-4F6F-B8AC-5CF6A8FE7D60}" srcOrd="3" destOrd="0" presId="urn:microsoft.com/office/officeart/2018/5/layout/IconCircleLabelList"/>
    <dgm:cxn modelId="{8E373F30-71CA-46FD-93CC-5B9C6EA6C2A6}" type="presParOf" srcId="{32506A4F-B3BA-49AC-8226-06D2DDCF9702}" destId="{74E6A2F2-E692-473B-A781-CECC31205C75}" srcOrd="5" destOrd="0" presId="urn:microsoft.com/office/officeart/2018/5/layout/IconCircleLabelList"/>
    <dgm:cxn modelId="{E2DE2DE7-DE05-4F42-8B4F-4A4CC5606935}" type="presParOf" srcId="{32506A4F-B3BA-49AC-8226-06D2DDCF9702}" destId="{A8CD90AE-3B48-4E72-9483-879E3A23F3EC}" srcOrd="6" destOrd="0" presId="urn:microsoft.com/office/officeart/2018/5/layout/IconCircleLabelList"/>
    <dgm:cxn modelId="{60BACA88-FC66-4874-9A80-0DFD2F25EFF1}" type="presParOf" srcId="{A8CD90AE-3B48-4E72-9483-879E3A23F3EC}" destId="{6600C83B-0619-47FA-9FC4-913FA50993D9}" srcOrd="0" destOrd="0" presId="urn:microsoft.com/office/officeart/2018/5/layout/IconCircleLabelList"/>
    <dgm:cxn modelId="{0C100163-9CDF-4DE3-932C-728BF989D965}" type="presParOf" srcId="{A8CD90AE-3B48-4E72-9483-879E3A23F3EC}" destId="{55CC8DAD-C3BF-48D8-B0D8-C7D07B4F02E4}" srcOrd="1" destOrd="0" presId="urn:microsoft.com/office/officeart/2018/5/layout/IconCircleLabelList"/>
    <dgm:cxn modelId="{43899F2F-90E0-4CA5-AD32-9408F1F63033}" type="presParOf" srcId="{A8CD90AE-3B48-4E72-9483-879E3A23F3EC}" destId="{BC29C35E-6FDD-4533-94C7-987C2D3E709A}" srcOrd="2" destOrd="0" presId="urn:microsoft.com/office/officeart/2018/5/layout/IconCircleLabelList"/>
    <dgm:cxn modelId="{461F2412-CD42-4328-9FA6-D62FEB9368B7}" type="presParOf" srcId="{A8CD90AE-3B48-4E72-9483-879E3A23F3EC}" destId="{CA35A9F9-C0C5-4E7B-B480-ACD683C09BE8}" srcOrd="3" destOrd="0" presId="urn:microsoft.com/office/officeart/2018/5/layout/IconCircleLabelList"/>
    <dgm:cxn modelId="{119CF77B-9EFD-4D7C-910E-8F1714A1DB4C}" type="presParOf" srcId="{32506A4F-B3BA-49AC-8226-06D2DDCF9702}" destId="{5DD213BD-20E5-4A37-9067-501A0A12E5E5}" srcOrd="7" destOrd="0" presId="urn:microsoft.com/office/officeart/2018/5/layout/IconCircleLabelList"/>
    <dgm:cxn modelId="{9A838603-C380-42E3-9767-21FEBEE6BC53}" type="presParOf" srcId="{32506A4F-B3BA-49AC-8226-06D2DDCF9702}" destId="{48C6B538-6CA4-4026-B572-2B7D45A791C8}" srcOrd="8" destOrd="0" presId="urn:microsoft.com/office/officeart/2018/5/layout/IconCircleLabelList"/>
    <dgm:cxn modelId="{DCBEDABD-7841-4A44-A3A7-2FB2E8BF57F5}" type="presParOf" srcId="{48C6B538-6CA4-4026-B572-2B7D45A791C8}" destId="{0F123091-4EB1-4DB3-AEFB-626A87087DF7}" srcOrd="0" destOrd="0" presId="urn:microsoft.com/office/officeart/2018/5/layout/IconCircleLabelList"/>
    <dgm:cxn modelId="{DE0E3410-E7D2-4847-A860-ABF721AC1131}" type="presParOf" srcId="{48C6B538-6CA4-4026-B572-2B7D45A791C8}" destId="{5581FC02-D791-4B16-B825-8CFC4B606BC9}" srcOrd="1" destOrd="0" presId="urn:microsoft.com/office/officeart/2018/5/layout/IconCircleLabelList"/>
    <dgm:cxn modelId="{FBB60D71-F175-48D6-8FFB-6403076E600A}" type="presParOf" srcId="{48C6B538-6CA4-4026-B572-2B7D45A791C8}" destId="{0F0BCFCA-D766-4594-A374-5BC6210F1451}" srcOrd="2" destOrd="0" presId="urn:microsoft.com/office/officeart/2018/5/layout/IconCircleLabelList"/>
    <dgm:cxn modelId="{10077CF9-74F3-4719-998E-53AF3414BD17}" type="presParOf" srcId="{48C6B538-6CA4-4026-B572-2B7D45A791C8}" destId="{52B8CD8F-C4BF-473F-9801-B90C28477F65}" srcOrd="3" destOrd="0" presId="urn:microsoft.com/office/officeart/2018/5/layout/IconCircleLabelList"/>
    <dgm:cxn modelId="{E2460374-C93E-4C73-944D-1CB793411F81}" type="presParOf" srcId="{32506A4F-B3BA-49AC-8226-06D2DDCF9702}" destId="{0B61E305-B92A-49DF-BDB5-9C793BB21B9E}" srcOrd="9" destOrd="0" presId="urn:microsoft.com/office/officeart/2018/5/layout/IconCircleLabelList"/>
    <dgm:cxn modelId="{F25E0BCB-6BBB-4FDA-A718-7FCA7FADF41B}" type="presParOf" srcId="{32506A4F-B3BA-49AC-8226-06D2DDCF9702}" destId="{16D8A655-4947-40A8-9F72-C23650BA9AC9}" srcOrd="10" destOrd="0" presId="urn:microsoft.com/office/officeart/2018/5/layout/IconCircleLabelList"/>
    <dgm:cxn modelId="{B45B992E-F09D-4100-ABB4-A60835AC9ADE}" type="presParOf" srcId="{16D8A655-4947-40A8-9F72-C23650BA9AC9}" destId="{768F32CA-955E-4360-B479-D242B01F0061}" srcOrd="0" destOrd="0" presId="urn:microsoft.com/office/officeart/2018/5/layout/IconCircleLabelList"/>
    <dgm:cxn modelId="{12D32CFA-7222-468E-AF10-F8AA1982C6D6}" type="presParOf" srcId="{16D8A655-4947-40A8-9F72-C23650BA9AC9}" destId="{EAA028E4-3CA4-4A98-AD69-A1F4AAC30B5F}" srcOrd="1" destOrd="0" presId="urn:microsoft.com/office/officeart/2018/5/layout/IconCircleLabelList"/>
    <dgm:cxn modelId="{DD91DF1D-AE93-43D9-A846-D7791385067F}" type="presParOf" srcId="{16D8A655-4947-40A8-9F72-C23650BA9AC9}" destId="{7D1274F4-A1DA-4E8E-BBC6-606A021AC9AE}" srcOrd="2" destOrd="0" presId="urn:microsoft.com/office/officeart/2018/5/layout/IconCircleLabelList"/>
    <dgm:cxn modelId="{6459FD15-0A4F-48BC-B139-42149EB4F97F}" type="presParOf" srcId="{16D8A655-4947-40A8-9F72-C23650BA9AC9}" destId="{FD4C1451-7688-4DC4-AFDE-705145DBCAD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F7B7B-E4B9-470B-BA08-2A9F19A76E14}">
      <dsp:nvSpPr>
        <dsp:cNvPr id="0" name=""/>
        <dsp:cNvSpPr/>
      </dsp:nvSpPr>
      <dsp:spPr>
        <a:xfrm rot="5400000">
          <a:off x="-137946" y="138496"/>
          <a:ext cx="919646" cy="643752"/>
        </a:xfrm>
        <a:prstGeom prst="chevron">
          <a:avLst/>
        </a:prstGeom>
        <a:solidFill>
          <a:srgbClr val="EB432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1</a:t>
          </a:r>
        </a:p>
      </dsp:txBody>
      <dsp:txXfrm rot="-5400000">
        <a:off x="1" y="322425"/>
        <a:ext cx="643752" cy="275894"/>
      </dsp:txXfrm>
    </dsp:sp>
    <dsp:sp modelId="{998792B6-958C-47EE-8CD6-3FE71FD17025}">
      <dsp:nvSpPr>
        <dsp:cNvPr id="0" name=""/>
        <dsp:cNvSpPr/>
      </dsp:nvSpPr>
      <dsp:spPr>
        <a:xfrm rot="5400000">
          <a:off x="5517329" y="-4873027"/>
          <a:ext cx="597770" cy="1034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Applications reviewed by San Mateo Credit Union Community Fund staff for eligibility</a:t>
          </a:r>
          <a:endParaRPr lang="en-US" sz="1800" kern="1200" dirty="0"/>
        </a:p>
      </dsp:txBody>
      <dsp:txXfrm rot="-5400000">
        <a:off x="643753" y="29730"/>
        <a:ext cx="10315742" cy="539408"/>
      </dsp:txXfrm>
    </dsp:sp>
    <dsp:sp modelId="{891699CA-2D40-4C59-9844-A7EE2B2B288E}">
      <dsp:nvSpPr>
        <dsp:cNvPr id="0" name=""/>
        <dsp:cNvSpPr/>
      </dsp:nvSpPr>
      <dsp:spPr>
        <a:xfrm rot="5400000">
          <a:off x="-137946" y="960187"/>
          <a:ext cx="919646" cy="643752"/>
        </a:xfrm>
        <a:prstGeom prst="chevron">
          <a:avLst/>
        </a:prstGeom>
        <a:solidFill>
          <a:srgbClr val="EB432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</a:t>
          </a:r>
        </a:p>
      </dsp:txBody>
      <dsp:txXfrm rot="-5400000">
        <a:off x="1" y="1144116"/>
        <a:ext cx="643752" cy="275894"/>
      </dsp:txXfrm>
    </dsp:sp>
    <dsp:sp modelId="{0FF0A993-2750-47F6-B5EB-238A0BB5E696}">
      <dsp:nvSpPr>
        <dsp:cNvPr id="0" name=""/>
        <dsp:cNvSpPr/>
      </dsp:nvSpPr>
      <dsp:spPr>
        <a:xfrm rot="5400000">
          <a:off x="5517329" y="-4051336"/>
          <a:ext cx="597770" cy="1034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Eligible applications forwarded to the County for final review</a:t>
          </a:r>
          <a:endParaRPr lang="en-US" sz="1800" kern="1200" dirty="0"/>
        </a:p>
      </dsp:txBody>
      <dsp:txXfrm rot="-5400000">
        <a:off x="643753" y="851421"/>
        <a:ext cx="10315742" cy="539408"/>
      </dsp:txXfrm>
    </dsp:sp>
    <dsp:sp modelId="{BDD569C3-6AF8-4C30-8AE9-9E2D0F750E20}">
      <dsp:nvSpPr>
        <dsp:cNvPr id="0" name=""/>
        <dsp:cNvSpPr/>
      </dsp:nvSpPr>
      <dsp:spPr>
        <a:xfrm rot="5400000">
          <a:off x="-137946" y="1781878"/>
          <a:ext cx="919646" cy="643752"/>
        </a:xfrm>
        <a:prstGeom prst="chevron">
          <a:avLst/>
        </a:prstGeom>
        <a:solidFill>
          <a:srgbClr val="EB432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</a:t>
          </a:r>
        </a:p>
      </dsp:txBody>
      <dsp:txXfrm rot="-5400000">
        <a:off x="1" y="1965807"/>
        <a:ext cx="643752" cy="275894"/>
      </dsp:txXfrm>
    </dsp:sp>
    <dsp:sp modelId="{E5AAEBD2-FE81-47AE-9ACD-E493955E2FF6}">
      <dsp:nvSpPr>
        <dsp:cNvPr id="0" name=""/>
        <dsp:cNvSpPr/>
      </dsp:nvSpPr>
      <dsp:spPr>
        <a:xfrm rot="5400000">
          <a:off x="5517329" y="-3229645"/>
          <a:ext cx="597770" cy="1034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All eligible applications funded in order of receipt </a:t>
          </a:r>
          <a:endParaRPr lang="en-US" sz="1800" kern="1200" dirty="0"/>
        </a:p>
      </dsp:txBody>
      <dsp:txXfrm rot="-5400000">
        <a:off x="643753" y="1673112"/>
        <a:ext cx="10315742" cy="539408"/>
      </dsp:txXfrm>
    </dsp:sp>
    <dsp:sp modelId="{AA7B870D-E5C2-43F7-B0BB-8EEAED14A989}">
      <dsp:nvSpPr>
        <dsp:cNvPr id="0" name=""/>
        <dsp:cNvSpPr/>
      </dsp:nvSpPr>
      <dsp:spPr>
        <a:xfrm rot="5400000">
          <a:off x="-137946" y="2603569"/>
          <a:ext cx="919646" cy="643752"/>
        </a:xfrm>
        <a:prstGeom prst="chevron">
          <a:avLst/>
        </a:prstGeom>
        <a:solidFill>
          <a:srgbClr val="EB432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</a:t>
          </a:r>
        </a:p>
      </dsp:txBody>
      <dsp:txXfrm rot="-5400000">
        <a:off x="1" y="2787498"/>
        <a:ext cx="643752" cy="275894"/>
      </dsp:txXfrm>
    </dsp:sp>
    <dsp:sp modelId="{079A1102-8438-4485-AC49-7741A170E3A2}">
      <dsp:nvSpPr>
        <dsp:cNvPr id="0" name=""/>
        <dsp:cNvSpPr/>
      </dsp:nvSpPr>
      <dsp:spPr>
        <a:xfrm rot="5400000">
          <a:off x="5517329" y="-2407954"/>
          <a:ext cx="597770" cy="1034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Grants will be allocated based on source of funding: countywide by population for Measure K, geographic constraints for city-specific funds</a:t>
          </a:r>
          <a:r>
            <a:rPr lang="en-US" sz="1800" b="1" kern="1200">
              <a:solidFill>
                <a:schemeClr val="tx1"/>
              </a:solidFill>
              <a:latin typeface="+mn-lt"/>
            </a:rPr>
            <a:t>, etc. </a:t>
          </a:r>
          <a:endParaRPr lang="en-US" sz="1800" kern="1200" dirty="0"/>
        </a:p>
      </dsp:txBody>
      <dsp:txXfrm rot="-5400000">
        <a:off x="643753" y="2494803"/>
        <a:ext cx="10315742" cy="539408"/>
      </dsp:txXfrm>
    </dsp:sp>
    <dsp:sp modelId="{D6746159-1932-4126-990A-336CB0946BF4}">
      <dsp:nvSpPr>
        <dsp:cNvPr id="0" name=""/>
        <dsp:cNvSpPr/>
      </dsp:nvSpPr>
      <dsp:spPr>
        <a:xfrm rot="5400000">
          <a:off x="-137946" y="3425260"/>
          <a:ext cx="919646" cy="643752"/>
        </a:xfrm>
        <a:prstGeom prst="chevron">
          <a:avLst/>
        </a:prstGeom>
        <a:solidFill>
          <a:srgbClr val="EB432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</a:t>
          </a:r>
        </a:p>
      </dsp:txBody>
      <dsp:txXfrm rot="-5400000">
        <a:off x="1" y="3609189"/>
        <a:ext cx="643752" cy="275894"/>
      </dsp:txXfrm>
    </dsp:sp>
    <dsp:sp modelId="{A3B88F38-9164-44E0-BE84-C814D060DA91}">
      <dsp:nvSpPr>
        <dsp:cNvPr id="0" name=""/>
        <dsp:cNvSpPr/>
      </dsp:nvSpPr>
      <dsp:spPr>
        <a:xfrm rot="5400000">
          <a:off x="5517329" y="-1586263"/>
          <a:ext cx="597770" cy="1034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spc="-50" baseline="0" dirty="0">
              <a:solidFill>
                <a:schemeClr val="tx1"/>
              </a:solidFill>
              <a:latin typeface="+mn-lt"/>
            </a:rPr>
            <a:t>When funding is exhausted, applications deemed eligible remain in queue in case there is additional funding</a:t>
          </a:r>
          <a:endParaRPr lang="en-US" sz="1800" kern="1200" spc="-50" baseline="0" dirty="0"/>
        </a:p>
      </dsp:txBody>
      <dsp:txXfrm rot="-5400000">
        <a:off x="643753" y="3316494"/>
        <a:ext cx="10315742" cy="539408"/>
      </dsp:txXfrm>
    </dsp:sp>
    <dsp:sp modelId="{982F27A7-9099-454E-AF7E-C99582937B35}">
      <dsp:nvSpPr>
        <dsp:cNvPr id="0" name=""/>
        <dsp:cNvSpPr/>
      </dsp:nvSpPr>
      <dsp:spPr>
        <a:xfrm rot="5400000">
          <a:off x="-137946" y="4246951"/>
          <a:ext cx="919646" cy="643752"/>
        </a:xfrm>
        <a:prstGeom prst="chevron">
          <a:avLst/>
        </a:prstGeom>
        <a:solidFill>
          <a:srgbClr val="EB432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6</a:t>
          </a:r>
        </a:p>
      </dsp:txBody>
      <dsp:txXfrm rot="-5400000">
        <a:off x="1" y="4430880"/>
        <a:ext cx="643752" cy="275894"/>
      </dsp:txXfrm>
    </dsp:sp>
    <dsp:sp modelId="{1B97B2D5-D543-4A02-8E8D-8AD8622F7641}">
      <dsp:nvSpPr>
        <dsp:cNvPr id="0" name=""/>
        <dsp:cNvSpPr/>
      </dsp:nvSpPr>
      <dsp:spPr>
        <a:xfrm rot="5400000">
          <a:off x="5517329" y="-764572"/>
          <a:ext cx="597770" cy="10344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Grants issued by SMCU Community Fund</a:t>
          </a:r>
          <a:endParaRPr lang="en-US" sz="1800" kern="1200" dirty="0"/>
        </a:p>
      </dsp:txBody>
      <dsp:txXfrm rot="-5400000">
        <a:off x="643753" y="4138185"/>
        <a:ext cx="10315742" cy="539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1D8FF-960B-42A5-97CB-B824BF0A67E8}">
      <dsp:nvSpPr>
        <dsp:cNvPr id="0" name=""/>
        <dsp:cNvSpPr/>
      </dsp:nvSpPr>
      <dsp:spPr>
        <a:xfrm>
          <a:off x="326782" y="1021994"/>
          <a:ext cx="1017580" cy="1017580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B513A-A36B-4547-8519-98E771906D22}">
      <dsp:nvSpPr>
        <dsp:cNvPr id="0" name=""/>
        <dsp:cNvSpPr/>
      </dsp:nvSpPr>
      <dsp:spPr>
        <a:xfrm>
          <a:off x="543643" y="1238855"/>
          <a:ext cx="583857" cy="5838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78DBB-AB79-4E2B-8E05-B40A1182FA6A}">
      <dsp:nvSpPr>
        <dsp:cNvPr id="0" name=""/>
        <dsp:cNvSpPr/>
      </dsp:nvSpPr>
      <dsp:spPr>
        <a:xfrm>
          <a:off x="1490" y="2356525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baseline="0" dirty="0">
              <a:solidFill>
                <a:schemeClr val="tx1"/>
              </a:solidFill>
            </a:rPr>
            <a:t>Social Media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800" b="1" kern="1200" cap="none" baseline="0" dirty="0">
            <a:solidFill>
              <a:schemeClr val="tx1"/>
            </a:solidFill>
          </a:endParaRPr>
        </a:p>
      </dsp:txBody>
      <dsp:txXfrm>
        <a:off x="1490" y="2356525"/>
        <a:ext cx="1668164" cy="667265"/>
      </dsp:txXfrm>
    </dsp:sp>
    <dsp:sp modelId="{AB63E088-1B53-40FD-9DCF-3220072AA498}">
      <dsp:nvSpPr>
        <dsp:cNvPr id="0" name=""/>
        <dsp:cNvSpPr/>
      </dsp:nvSpPr>
      <dsp:spPr>
        <a:xfrm>
          <a:off x="2286874" y="1021994"/>
          <a:ext cx="1017580" cy="1017580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9E2CF-ADFC-4C9C-B796-3DABB7047AA9}">
      <dsp:nvSpPr>
        <dsp:cNvPr id="0" name=""/>
        <dsp:cNvSpPr/>
      </dsp:nvSpPr>
      <dsp:spPr>
        <a:xfrm>
          <a:off x="2503736" y="1238855"/>
          <a:ext cx="583857" cy="5838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16672-CCC2-46C7-9D90-A335B2345187}">
      <dsp:nvSpPr>
        <dsp:cNvPr id="0" name=""/>
        <dsp:cNvSpPr/>
      </dsp:nvSpPr>
      <dsp:spPr>
        <a:xfrm>
          <a:off x="1961582" y="2356525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baseline="0" dirty="0">
              <a:solidFill>
                <a:schemeClr val="tx1"/>
              </a:solidFill>
            </a:rPr>
            <a:t>SMC Strong  Webpage</a:t>
          </a:r>
        </a:p>
      </dsp:txBody>
      <dsp:txXfrm>
        <a:off x="1961582" y="2356525"/>
        <a:ext cx="1668164" cy="667265"/>
      </dsp:txXfrm>
    </dsp:sp>
    <dsp:sp modelId="{15911D1B-64BD-4D97-A204-50A1241DA0BC}">
      <dsp:nvSpPr>
        <dsp:cNvPr id="0" name=""/>
        <dsp:cNvSpPr/>
      </dsp:nvSpPr>
      <dsp:spPr>
        <a:xfrm>
          <a:off x="4246967" y="1021994"/>
          <a:ext cx="1017580" cy="1017580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9147B-74A5-40DB-9EC1-5580739B427C}">
      <dsp:nvSpPr>
        <dsp:cNvPr id="0" name=""/>
        <dsp:cNvSpPr/>
      </dsp:nvSpPr>
      <dsp:spPr>
        <a:xfrm>
          <a:off x="4463828" y="1238855"/>
          <a:ext cx="583857" cy="58385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65657-23F8-4F6F-B8AC-5CF6A8FE7D60}">
      <dsp:nvSpPr>
        <dsp:cNvPr id="0" name=""/>
        <dsp:cNvSpPr/>
      </dsp:nvSpPr>
      <dsp:spPr>
        <a:xfrm>
          <a:off x="3921675" y="2356525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baseline="0" dirty="0">
              <a:solidFill>
                <a:schemeClr val="tx1"/>
              </a:solidFill>
            </a:rPr>
            <a:t>Chambers of Commerce</a:t>
          </a:r>
        </a:p>
      </dsp:txBody>
      <dsp:txXfrm>
        <a:off x="3921675" y="2356525"/>
        <a:ext cx="1668164" cy="667265"/>
      </dsp:txXfrm>
    </dsp:sp>
    <dsp:sp modelId="{6600C83B-0619-47FA-9FC4-913FA50993D9}">
      <dsp:nvSpPr>
        <dsp:cNvPr id="0" name=""/>
        <dsp:cNvSpPr/>
      </dsp:nvSpPr>
      <dsp:spPr>
        <a:xfrm>
          <a:off x="6207060" y="1021994"/>
          <a:ext cx="1017580" cy="1017580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C8DAD-C3BF-48D8-B0D8-C7D07B4F02E4}">
      <dsp:nvSpPr>
        <dsp:cNvPr id="0" name=""/>
        <dsp:cNvSpPr/>
      </dsp:nvSpPr>
      <dsp:spPr>
        <a:xfrm>
          <a:off x="6423921" y="1238855"/>
          <a:ext cx="583857" cy="58385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5A9F9-C0C5-4E7B-B480-ACD683C09BE8}">
      <dsp:nvSpPr>
        <dsp:cNvPr id="0" name=""/>
        <dsp:cNvSpPr/>
      </dsp:nvSpPr>
      <dsp:spPr>
        <a:xfrm>
          <a:off x="5881768" y="2356525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baseline="0" dirty="0">
              <a:solidFill>
                <a:schemeClr val="tx1"/>
              </a:solidFill>
            </a:rPr>
            <a:t>Ethnic Business Groups</a:t>
          </a:r>
        </a:p>
      </dsp:txBody>
      <dsp:txXfrm>
        <a:off x="5881768" y="2356525"/>
        <a:ext cx="1668164" cy="667265"/>
      </dsp:txXfrm>
    </dsp:sp>
    <dsp:sp modelId="{0F123091-4EB1-4DB3-AEFB-626A87087DF7}">
      <dsp:nvSpPr>
        <dsp:cNvPr id="0" name=""/>
        <dsp:cNvSpPr/>
      </dsp:nvSpPr>
      <dsp:spPr>
        <a:xfrm>
          <a:off x="8167153" y="1021994"/>
          <a:ext cx="1017580" cy="1017580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1FC02-D791-4B16-B825-8CFC4B606BC9}">
      <dsp:nvSpPr>
        <dsp:cNvPr id="0" name=""/>
        <dsp:cNvSpPr/>
      </dsp:nvSpPr>
      <dsp:spPr>
        <a:xfrm>
          <a:off x="8384014" y="1238855"/>
          <a:ext cx="583857" cy="583857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8CD8F-C4BF-473F-9801-B90C28477F65}">
      <dsp:nvSpPr>
        <dsp:cNvPr id="0" name=""/>
        <dsp:cNvSpPr/>
      </dsp:nvSpPr>
      <dsp:spPr>
        <a:xfrm>
          <a:off x="7841861" y="2356525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baseline="0" dirty="0">
              <a:solidFill>
                <a:schemeClr val="tx1"/>
              </a:solidFill>
            </a:rPr>
            <a:t>Earned Media</a:t>
          </a:r>
        </a:p>
      </dsp:txBody>
      <dsp:txXfrm>
        <a:off x="7841861" y="2356525"/>
        <a:ext cx="1668164" cy="667265"/>
      </dsp:txXfrm>
    </dsp:sp>
    <dsp:sp modelId="{768F32CA-955E-4360-B479-D242B01F0061}">
      <dsp:nvSpPr>
        <dsp:cNvPr id="0" name=""/>
        <dsp:cNvSpPr/>
      </dsp:nvSpPr>
      <dsp:spPr>
        <a:xfrm>
          <a:off x="10127245" y="1021994"/>
          <a:ext cx="1017580" cy="1017580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028E4-3CA4-4A98-AD69-A1F4AAC30B5F}">
      <dsp:nvSpPr>
        <dsp:cNvPr id="0" name=""/>
        <dsp:cNvSpPr/>
      </dsp:nvSpPr>
      <dsp:spPr>
        <a:xfrm>
          <a:off x="10344107" y="1238855"/>
          <a:ext cx="583857" cy="583857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C1451-7688-4DC4-AFDE-705145DBCADF}">
      <dsp:nvSpPr>
        <dsp:cNvPr id="0" name=""/>
        <dsp:cNvSpPr/>
      </dsp:nvSpPr>
      <dsp:spPr>
        <a:xfrm>
          <a:off x="9801953" y="2356525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Cities/Town</a:t>
          </a:r>
        </a:p>
      </dsp:txBody>
      <dsp:txXfrm>
        <a:off x="9801953" y="2356525"/>
        <a:ext cx="1668164" cy="66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23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84" y="288924"/>
            <a:ext cx="10515600" cy="94926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EB432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65" y="490448"/>
            <a:ext cx="1186249" cy="5462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64396"/>
            <a:ext cx="12192000" cy="109538"/>
          </a:xfrm>
          <a:prstGeom prst="rect">
            <a:avLst/>
          </a:prstGeom>
          <a:solidFill>
            <a:srgbClr val="2B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09538"/>
          </a:xfrm>
          <a:prstGeom prst="rect">
            <a:avLst/>
          </a:prstGeom>
          <a:solidFill>
            <a:srgbClr val="2B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50415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7164A2D-9E7A-4F1A-8697-DB03DA3335A0}"/>
              </a:ext>
            </a:extLst>
          </p:cNvPr>
          <p:cNvSpPr txBox="1">
            <a:spLocks/>
          </p:cNvSpPr>
          <p:nvPr userDrawn="1"/>
        </p:nvSpPr>
        <p:spPr>
          <a:xfrm>
            <a:off x="640080" y="639704"/>
            <a:ext cx="3299579" cy="5577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653" y="5458024"/>
            <a:ext cx="1186249" cy="5462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764396"/>
            <a:ext cx="12192000" cy="109538"/>
          </a:xfrm>
          <a:prstGeom prst="rect">
            <a:avLst/>
          </a:prstGeom>
          <a:solidFill>
            <a:srgbClr val="2B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09538"/>
          </a:xfrm>
          <a:prstGeom prst="rect">
            <a:avLst/>
          </a:prstGeom>
          <a:solidFill>
            <a:srgbClr val="2B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9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085D4-74FD-429E-B59D-9FD1C4748B6F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EE5D-304D-4FB8-8F29-5A6CA41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hyperlink" Target="http://www.smcstro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cebook.com/SMCStrong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r.ca.gov/pandemic-unemployment-assistance-pua-program/" TargetMode="External"/><Relationship Id="rId2" Type="http://schemas.openxmlformats.org/officeDocument/2006/relationships/hyperlink" Target="https://www.congress.gov/bill/116th-congress/house-bill/748/te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mcstrong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54932"/>
            <a:ext cx="12192000" cy="2203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08777-23D8-436B-8A3D-88D12CEEF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7"/>
            <a:ext cx="12192000" cy="16557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i="1" dirty="0">
                <a:solidFill>
                  <a:srgbClr val="EB4324"/>
                </a:solidFill>
              </a:rPr>
              <a:t>Fund Update &amp; Small Business Assistance Program Plan</a:t>
            </a:r>
          </a:p>
          <a:p>
            <a:pPr>
              <a:spcAft>
                <a:spcPts val="600"/>
              </a:spcAft>
            </a:pPr>
            <a:r>
              <a:rPr lang="en-US" sz="2800" b="1" cap="all" dirty="0">
                <a:solidFill>
                  <a:srgbClr val="EB4324"/>
                </a:solidFill>
              </a:rPr>
              <a:t>April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91" y="1152131"/>
            <a:ext cx="5731142" cy="26389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64396"/>
            <a:ext cx="12192000" cy="109538"/>
          </a:xfrm>
          <a:prstGeom prst="rect">
            <a:avLst/>
          </a:prstGeom>
          <a:solidFill>
            <a:srgbClr val="2B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9538"/>
          </a:xfrm>
          <a:prstGeom prst="rect">
            <a:avLst/>
          </a:prstGeom>
          <a:solidFill>
            <a:srgbClr val="2B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9B75-E478-4A98-9D5C-08E314A8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for Reviewing Applications and Awards </a:t>
            </a:r>
            <a:endParaRPr lang="en-US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8269006"/>
              </p:ext>
            </p:extLst>
          </p:nvPr>
        </p:nvGraphicFramePr>
        <p:xfrm>
          <a:off x="838200" y="1600200"/>
          <a:ext cx="1098867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826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B43D-0051-4B1D-88EA-C6F88CD9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Funding </a:t>
            </a:r>
            <a:r>
              <a:rPr lang="en-US"/>
              <a:t>for City - Specific </a:t>
            </a:r>
            <a:r>
              <a:rPr lang="en-US" dirty="0"/>
              <a:t>Small Business </a:t>
            </a:r>
            <a:br>
              <a:rPr lang="en-US" dirty="0"/>
            </a:br>
            <a:r>
              <a:rPr lang="en-US" dirty="0"/>
              <a:t>Grants thru SMCSF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490" y="3997896"/>
            <a:ext cx="3412733" cy="2140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EB4324"/>
                </a:solidFill>
              </a:rPr>
              <a:t>Cities - Pledges to Date</a:t>
            </a:r>
          </a:p>
          <a:p>
            <a:pPr lvl="1"/>
            <a:r>
              <a:rPr lang="en-US" sz="1800" dirty="0"/>
              <a:t>Burlingame: $500,000</a:t>
            </a:r>
          </a:p>
          <a:p>
            <a:pPr lvl="1"/>
            <a:r>
              <a:rPr lang="en-US" sz="1800" dirty="0" err="1"/>
              <a:t>Colma</a:t>
            </a:r>
            <a:r>
              <a:rPr lang="en-US" sz="1800" dirty="0"/>
              <a:t>: $15,000</a:t>
            </a:r>
          </a:p>
          <a:p>
            <a:pPr lvl="1"/>
            <a:r>
              <a:rPr lang="en-US" sz="1800" dirty="0"/>
              <a:t>Redwood City: $300,000</a:t>
            </a:r>
          </a:p>
          <a:p>
            <a:pPr lvl="1"/>
            <a:r>
              <a:rPr lang="en-US" sz="1800" dirty="0"/>
              <a:t>San Carlos: $112,500</a:t>
            </a:r>
          </a:p>
          <a:p>
            <a:pPr lvl="1"/>
            <a:r>
              <a:rPr lang="en-US" sz="1800" dirty="0"/>
              <a:t>San Mateo: $400,000</a:t>
            </a:r>
          </a:p>
        </p:txBody>
      </p:sp>
      <p:pic>
        <p:nvPicPr>
          <p:cNvPr id="2066" name="Picture 18" descr="Atherton, CA - Official Webs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22" y="2605646"/>
            <a:ext cx="845500" cy="8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own of Woodside Building Department | Town of Woodside Califor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26" y="2602848"/>
            <a:ext cx="871345" cy="8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No, Nextdoor, Belmont's new logo is not a Pink Floyd tribute - SFGa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110" y="2048971"/>
            <a:ext cx="697064" cy="5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859" y="2140402"/>
            <a:ext cx="876371" cy="583940"/>
          </a:xfrm>
          <a:prstGeom prst="rect">
            <a:avLst/>
          </a:prstGeom>
        </p:spPr>
      </p:pic>
      <p:pic>
        <p:nvPicPr>
          <p:cNvPr id="2074" name="Picture 26" descr="City of East Palo Alto - 320 updates &amp;mdash; Nextdoor — Nextdo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070" y="2080058"/>
            <a:ext cx="646428" cy="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ity of Pacif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93" y="3011455"/>
            <a:ext cx="648941" cy="6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ity of San Bruno - 182 updates &amp;mdash; Nextdoor — Nextdo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668" y="2920024"/>
            <a:ext cx="846839" cy="69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File:Menlo Park California Logo.gif - Wikimedia Comm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66" y="2948984"/>
            <a:ext cx="482988" cy="6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98972" y="1925646"/>
            <a:ext cx="2444081" cy="1713607"/>
            <a:chOff x="635212" y="1778508"/>
            <a:chExt cx="2655943" cy="1862148"/>
          </a:xfrm>
        </p:grpSpPr>
        <p:grpSp>
          <p:nvGrpSpPr>
            <p:cNvPr id="17" name="Group 16"/>
            <p:cNvGrpSpPr/>
            <p:nvPr/>
          </p:nvGrpSpPr>
          <p:grpSpPr>
            <a:xfrm>
              <a:off x="635212" y="2733695"/>
              <a:ext cx="1725432" cy="906961"/>
              <a:chOff x="7587930" y="1488534"/>
              <a:chExt cx="2119015" cy="1181218"/>
            </a:xfrm>
          </p:grpSpPr>
          <p:pic>
            <p:nvPicPr>
              <p:cNvPr id="2050" name="Picture 2" descr="File:Seal of Redwood City, California.png - Wikimedia Commons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7930" y="1488534"/>
                <a:ext cx="801454" cy="107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Shape San Carlos | San Carlos, CA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840" y="1599647"/>
                <a:ext cx="1070105" cy="1070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2" name="Picture 4" descr="Welcome to Burlingame, Californi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41" y="1852248"/>
              <a:ext cx="775931" cy="77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ity of San Mateo - 1999 updates &amp;mdash; Nextdoor — Nextdo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137" y="2819009"/>
              <a:ext cx="729018" cy="72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Town Of Colma | LinkedI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114" y="1778508"/>
              <a:ext cx="905307" cy="90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Content Placeholder 4"/>
          <p:cNvSpPr txBox="1">
            <a:spLocks/>
          </p:cNvSpPr>
          <p:nvPr/>
        </p:nvSpPr>
        <p:spPr>
          <a:xfrm>
            <a:off x="4727001" y="3997896"/>
            <a:ext cx="3284104" cy="130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EB4324"/>
                </a:solidFill>
              </a:rPr>
              <a:t>Under Consideration:</a:t>
            </a:r>
          </a:p>
          <a:p>
            <a:pPr lvl="1"/>
            <a:r>
              <a:rPr lang="en-US" sz="1800" i="1" dirty="0"/>
              <a:t>Atherton</a:t>
            </a:r>
          </a:p>
          <a:p>
            <a:pPr lvl="1"/>
            <a:r>
              <a:rPr lang="en-US" sz="1800" i="1" dirty="0"/>
              <a:t>Woodside</a:t>
            </a: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8318342" y="3997896"/>
            <a:ext cx="3284104" cy="257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EB4324"/>
                </a:solidFill>
              </a:rPr>
              <a:t>Informational Presentations</a:t>
            </a:r>
          </a:p>
          <a:p>
            <a:pPr lvl="1"/>
            <a:r>
              <a:rPr lang="en-US" sz="1800" i="1" dirty="0"/>
              <a:t>Belmont (planned)</a:t>
            </a:r>
          </a:p>
          <a:p>
            <a:pPr lvl="1"/>
            <a:r>
              <a:rPr lang="en-US" sz="1800" i="1" dirty="0"/>
              <a:t>Daly City (planned)</a:t>
            </a:r>
          </a:p>
          <a:p>
            <a:pPr lvl="1"/>
            <a:r>
              <a:rPr lang="en-US" sz="1800" i="1" dirty="0"/>
              <a:t>East Palo Alto</a:t>
            </a:r>
          </a:p>
          <a:p>
            <a:pPr lvl="1"/>
            <a:r>
              <a:rPr lang="en-US" sz="1800" i="1" dirty="0"/>
              <a:t>Menlo Park (planned)</a:t>
            </a:r>
          </a:p>
          <a:p>
            <a:pPr lvl="1"/>
            <a:r>
              <a:rPr lang="en-US" sz="1800" i="1" dirty="0"/>
              <a:t>Millbrae (planned)</a:t>
            </a:r>
          </a:p>
          <a:p>
            <a:pPr lvl="1"/>
            <a:r>
              <a:rPr lang="en-US" sz="1800" i="1" dirty="0"/>
              <a:t>Pacifica</a:t>
            </a:r>
          </a:p>
          <a:p>
            <a:pPr lvl="1"/>
            <a:r>
              <a:rPr lang="en-US" sz="1800" i="1" dirty="0"/>
              <a:t>San Bruno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32422" y="1828800"/>
            <a:ext cx="0" cy="43096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59227" y="1828800"/>
            <a:ext cx="0" cy="43096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2" descr="City of Millbrae - 862 updates &amp;mdash; Nextdoor — Nextdo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8" y="2977526"/>
            <a:ext cx="661726" cy="6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7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914D-6557-45C9-A7D7-A8A004C690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Grant Program Outreach and Awareness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3D8131-540E-4FF4-819B-F7BE0CA69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946594"/>
              </p:ext>
            </p:extLst>
          </p:nvPr>
        </p:nvGraphicFramePr>
        <p:xfrm>
          <a:off x="399549" y="1809583"/>
          <a:ext cx="11471608" cy="404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15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Need Your Help to Inform Small Business Owners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0754" y="5063501"/>
            <a:ext cx="3708821" cy="1556767"/>
          </a:xfrm>
        </p:spPr>
        <p:txBody>
          <a:bodyPr>
            <a:normAutofit/>
          </a:bodyPr>
          <a:lstStyle/>
          <a:p>
            <a:r>
              <a:rPr lang="en-US" sz="1000" b="1" spc="-50" dirty="0">
                <a:cs typeface="Arial Narrow" panose="020B0604020202020204" pitchFamily="34" charset="0"/>
              </a:rPr>
              <a:t>Clerks post on FB, Twitter, Instagram, and </a:t>
            </a:r>
            <a:r>
              <a:rPr lang="en-US" sz="1000" b="1" spc="-50" dirty="0" err="1">
                <a:cs typeface="Arial Narrow" panose="020B0604020202020204" pitchFamily="34" charset="0"/>
              </a:rPr>
              <a:t>Nextdoor</a:t>
            </a:r>
            <a:r>
              <a:rPr lang="en-US" sz="1000" b="1" spc="-50" dirty="0">
                <a:cs typeface="Arial Narrow" panose="020B0604020202020204" pitchFamily="34" charset="0"/>
              </a:rPr>
              <a:t> and send e-blasts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Ask elected officials to push similarly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Inform your business license holders who qualify and business districts</a:t>
            </a:r>
          </a:p>
          <a:p>
            <a:r>
              <a:rPr lang="en-US" sz="1000" b="1" spc="-40" dirty="0">
                <a:cs typeface="Arial Narrow" panose="020B0604020202020204" pitchFamily="34" charset="0"/>
              </a:rPr>
              <a:t>City hall information numbers equipped to provide multi-lingual information and direct to </a:t>
            </a:r>
            <a:r>
              <a:rPr lang="en-US" sz="1000" b="1" spc="-40" dirty="0">
                <a:cs typeface="Arial Narrow" panose="020B0604020202020204" pitchFamily="34" charset="0"/>
                <a:hlinkClick r:id="rId2"/>
              </a:rPr>
              <a:t>www.SMCStrong.org</a:t>
            </a:r>
            <a:r>
              <a:rPr lang="en-US" sz="1000" b="1" spc="-40" dirty="0">
                <a:cs typeface="Arial Narrow" panose="020B0604020202020204" pitchFamily="34" charset="0"/>
              </a:rPr>
              <a:t> and 211</a:t>
            </a:r>
          </a:p>
          <a:p>
            <a:pPr algn="ctr"/>
            <a:endParaRPr lang="en-US" sz="1000" b="1" dirty="0">
              <a:cs typeface="Arial Narrow" panose="020B0604020202020204" pitchFamily="34" charset="0"/>
            </a:endParaRPr>
          </a:p>
          <a:p>
            <a:pPr lvl="1" algn="ctr"/>
            <a:endParaRPr lang="en-US" sz="1000" b="1" dirty="0">
              <a:cs typeface="Arial Narrow" panose="020B0604020202020204" pitchFamily="34" charset="0"/>
            </a:endParaRPr>
          </a:p>
          <a:p>
            <a:pPr algn="ctr"/>
            <a:endParaRPr lang="en-US" sz="1000" b="1" dirty="0">
              <a:cs typeface="Arial Narrow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156" y="3939341"/>
            <a:ext cx="11277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7306" y="1609753"/>
            <a:ext cx="0" cy="48373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51131" y="1609752"/>
            <a:ext cx="0" cy="48373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878655" y="1497653"/>
            <a:ext cx="420598" cy="420598"/>
            <a:chOff x="9704627" y="1628946"/>
            <a:chExt cx="781836" cy="781836"/>
          </a:xfrm>
        </p:grpSpPr>
        <p:sp>
          <p:nvSpPr>
            <p:cNvPr id="28" name="Oval 27"/>
            <p:cNvSpPr/>
            <p:nvPr/>
          </p:nvSpPr>
          <p:spPr>
            <a:xfrm>
              <a:off x="9704627" y="1628946"/>
              <a:ext cx="781836" cy="78183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Rectangle 40" descr="Register">
              <a:extLst>
                <a:ext uri="{FF2B5EF4-FFF2-40B4-BE49-F238E27FC236}">
                  <a16:creationId xmlns:a16="http://schemas.microsoft.com/office/drawing/2014/main" id="{EF21FE8E-9898-FD44-A999-A5EB9D4BB2E7}"/>
                </a:ext>
              </a:extLst>
            </p:cNvPr>
            <p:cNvSpPr/>
            <p:nvPr/>
          </p:nvSpPr>
          <p:spPr>
            <a:xfrm>
              <a:off x="9803617" y="1741360"/>
              <a:ext cx="583857" cy="58385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oup 4"/>
          <p:cNvGrpSpPr/>
          <p:nvPr/>
        </p:nvGrpSpPr>
        <p:grpSpPr>
          <a:xfrm>
            <a:off x="9944521" y="4091848"/>
            <a:ext cx="460865" cy="460865"/>
            <a:chOff x="9704627" y="4311047"/>
            <a:chExt cx="781836" cy="781836"/>
          </a:xfrm>
        </p:grpSpPr>
        <p:sp>
          <p:nvSpPr>
            <p:cNvPr id="31" name="Oval 30"/>
            <p:cNvSpPr/>
            <p:nvPr/>
          </p:nvSpPr>
          <p:spPr>
            <a:xfrm>
              <a:off x="9704627" y="4311047"/>
              <a:ext cx="781836" cy="78183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55951B-E046-3543-B930-67BA0146899F}"/>
                </a:ext>
              </a:extLst>
            </p:cNvPr>
            <p:cNvSpPr/>
            <p:nvPr/>
          </p:nvSpPr>
          <p:spPr>
            <a:xfrm>
              <a:off x="9803617" y="4429768"/>
              <a:ext cx="583857" cy="583857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9000" r="-59000"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B0D8E05-82E9-7D46-8CFA-1740B89007F3}"/>
              </a:ext>
            </a:extLst>
          </p:cNvPr>
          <p:cNvSpPr/>
          <p:nvPr/>
        </p:nvSpPr>
        <p:spPr>
          <a:xfrm>
            <a:off x="9261463" y="2086661"/>
            <a:ext cx="1668164" cy="6672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3275E8-1884-EF40-9749-899541ADBF5F}"/>
              </a:ext>
            </a:extLst>
          </p:cNvPr>
          <p:cNvSpPr txBox="1"/>
          <p:nvPr/>
        </p:nvSpPr>
        <p:spPr>
          <a:xfrm>
            <a:off x="8051130" y="2046253"/>
            <a:ext cx="3788445" cy="667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b="1" kern="1200" cap="none" baseline="0" dirty="0">
                <a:solidFill>
                  <a:srgbClr val="EB4324"/>
                </a:solidFill>
              </a:rPr>
              <a:t>Chambers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600" b="1" kern="1200" cap="none" baseline="0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6F41C5-AA13-BC45-AF07-63DE35C20E7A}"/>
              </a:ext>
            </a:extLst>
          </p:cNvPr>
          <p:cNvSpPr/>
          <p:nvPr/>
        </p:nvSpPr>
        <p:spPr>
          <a:xfrm>
            <a:off x="8983187" y="3920292"/>
            <a:ext cx="2224716" cy="6672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6486F6-9BE2-8C40-90A5-F4BEAFEE1401}"/>
              </a:ext>
            </a:extLst>
          </p:cNvPr>
          <p:cNvSpPr txBox="1"/>
          <p:nvPr/>
        </p:nvSpPr>
        <p:spPr>
          <a:xfrm>
            <a:off x="8063732" y="4713055"/>
            <a:ext cx="4128268" cy="293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b="1" kern="1200" cap="none" baseline="0" dirty="0">
                <a:solidFill>
                  <a:srgbClr val="EB4324"/>
                </a:solidFill>
              </a:rPr>
              <a:t>County/Cities/Towns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600" b="1" kern="1200" cap="none" baseline="0" dirty="0">
              <a:solidFill>
                <a:schemeClr val="tx1"/>
              </a:solidFill>
            </a:endParaRP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4D818385-F2F5-9746-AEAA-A2AA8A3F6263}"/>
              </a:ext>
            </a:extLst>
          </p:cNvPr>
          <p:cNvSpPr txBox="1">
            <a:spLocks/>
          </p:cNvSpPr>
          <p:nvPr/>
        </p:nvSpPr>
        <p:spPr>
          <a:xfrm>
            <a:off x="8130754" y="2365969"/>
            <a:ext cx="3721421" cy="157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cs typeface="Arial Narrow" panose="020B0604020202020204" pitchFamily="34" charset="0"/>
              </a:rPr>
              <a:t>Post on FB, Twitter, Instagram, and </a:t>
            </a:r>
            <a:r>
              <a:rPr lang="en-US" sz="1000" b="1" dirty="0" err="1">
                <a:cs typeface="Arial Narrow" panose="020B0604020202020204" pitchFamily="34" charset="0"/>
              </a:rPr>
              <a:t>Nextdoor</a:t>
            </a:r>
            <a:r>
              <a:rPr lang="en-US" sz="1000" b="1" dirty="0">
                <a:cs typeface="Arial Narrow" panose="020B0604020202020204" pitchFamily="34" charset="0"/>
              </a:rPr>
              <a:t> and send e-blasts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Ask elected officials to push similarly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Inform your members who are likely eligible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Is your City hall information number equipped to provide </a:t>
            </a:r>
            <a:br>
              <a:rPr lang="en-US" sz="1000" b="1" dirty="0">
                <a:cs typeface="Arial Narrow" panose="020B0604020202020204" pitchFamily="34" charset="0"/>
              </a:rPr>
            </a:br>
            <a:r>
              <a:rPr lang="en-US" sz="1000" b="1" dirty="0">
                <a:cs typeface="Arial Narrow" panose="020B0604020202020204" pitchFamily="34" charset="0"/>
              </a:rPr>
              <a:t>multi-lingual information and direct to </a:t>
            </a:r>
            <a:r>
              <a:rPr lang="en-US" sz="1000" b="1" dirty="0">
                <a:cs typeface="Arial Narrow" panose="020B0604020202020204" pitchFamily="34" charset="0"/>
                <a:hlinkClick r:id="rId2"/>
              </a:rPr>
              <a:t>www.SMCStrong.org</a:t>
            </a:r>
            <a:r>
              <a:rPr lang="en-US" sz="1000" b="1" dirty="0">
                <a:cs typeface="Arial Narrow" panose="020B0604020202020204" pitchFamily="34" charset="0"/>
              </a:rPr>
              <a:t> and 211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Do you have professional members who can help applicants?</a:t>
            </a:r>
          </a:p>
          <a:p>
            <a:pPr algn="ctr"/>
            <a:endParaRPr lang="en-US" sz="1000" b="1" dirty="0">
              <a:cs typeface="Arial Narrow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8126" y="2365970"/>
            <a:ext cx="3724274" cy="1367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cs typeface="Arial Narrow" panose="020B0604020202020204" pitchFamily="34" charset="0"/>
              </a:rPr>
              <a:t>Post on FB, Twitter, Instagram, and </a:t>
            </a:r>
            <a:r>
              <a:rPr lang="en-US" sz="4000" b="1" dirty="0" err="1">
                <a:cs typeface="Arial Narrow" panose="020B0604020202020204" pitchFamily="34" charset="0"/>
              </a:rPr>
              <a:t>Nextdoor</a:t>
            </a:r>
            <a:r>
              <a:rPr lang="en-US" sz="4000" b="1" dirty="0">
                <a:cs typeface="Arial Narrow" panose="020B0604020202020204" pitchFamily="34" charset="0"/>
              </a:rPr>
              <a:t> and </a:t>
            </a:r>
            <a:br>
              <a:rPr lang="en-US" sz="4000" b="1" dirty="0">
                <a:cs typeface="Arial Narrow" panose="020B0604020202020204" pitchFamily="34" charset="0"/>
              </a:rPr>
            </a:br>
            <a:r>
              <a:rPr lang="en-US" sz="4000" b="1" dirty="0">
                <a:cs typeface="Arial Narrow" panose="020B0604020202020204" pitchFamily="34" charset="0"/>
              </a:rPr>
              <a:t>send e-blasts – especially sites that help target diverse business owners</a:t>
            </a:r>
          </a:p>
          <a:p>
            <a:pPr lvl="0" fontAlgn="base"/>
            <a:r>
              <a:rPr lang="en-US" sz="4000" b="1" dirty="0">
                <a:cs typeface="Arial Narrow" panose="020B0604020202020204" pitchFamily="34" charset="0"/>
              </a:rPr>
              <a:t>Like and link SMC Strong Fund’s new social media sites:</a:t>
            </a: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sz="4000" b="1" dirty="0">
                <a:cs typeface="Arial Narrow" panose="020B0604020202020204" pitchFamily="34" charset="0"/>
              </a:rPr>
              <a:t>Facebook: </a:t>
            </a:r>
            <a:r>
              <a:rPr lang="en-US" sz="4000" b="1" dirty="0">
                <a:cs typeface="Arial Narrow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http://facebook.com/SMCStrong</a:t>
            </a:r>
            <a:endParaRPr lang="en-US" sz="4000" b="1" dirty="0">
              <a:cs typeface="Arial Narrow" panose="020B0604020202020204" pitchFamily="34" charset="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sz="4000" b="1" dirty="0">
                <a:cs typeface="Arial Narrow" panose="020B0604020202020204" pitchFamily="34" charset="0"/>
              </a:rPr>
              <a:t>Instagram: </a:t>
            </a:r>
            <a:r>
              <a:rPr lang="en-US" sz="4000" b="1" dirty="0" err="1">
                <a:cs typeface="Arial Narrow" panose="020B0604020202020204" pitchFamily="34" charset="0"/>
              </a:rPr>
              <a:t>SMCStrongFund</a:t>
            </a:r>
            <a:endParaRPr lang="en-US" sz="4000" b="1" dirty="0">
              <a:cs typeface="Arial Narrow" panose="020B0604020202020204" pitchFamily="34" charset="0"/>
            </a:endParaRPr>
          </a:p>
          <a:p>
            <a:pPr marL="685800" lvl="2">
              <a:lnSpc>
                <a:spcPct val="120000"/>
              </a:lnSpc>
              <a:spcBef>
                <a:spcPts val="1000"/>
              </a:spcBef>
            </a:pPr>
            <a:r>
              <a:rPr lang="en-US" sz="4000" b="1" dirty="0">
                <a:cs typeface="Arial Narrow" panose="020B0604020202020204" pitchFamily="34" charset="0"/>
              </a:rPr>
              <a:t>Twitter: @</a:t>
            </a:r>
            <a:r>
              <a:rPr lang="en-US" sz="4000" b="1" dirty="0" err="1">
                <a:cs typeface="Arial Narrow" panose="020B0604020202020204" pitchFamily="34" charset="0"/>
              </a:rPr>
              <a:t>SMC_Strong</a:t>
            </a:r>
            <a:endParaRPr lang="en-US" sz="4000" b="1" dirty="0">
              <a:cs typeface="Arial Narrow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lvl="1" algn="ctr"/>
            <a:endParaRPr lang="en-US" sz="1800" b="1" dirty="0"/>
          </a:p>
          <a:p>
            <a:pPr algn="ctr"/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33000" y="1423432"/>
            <a:ext cx="451307" cy="454658"/>
            <a:chOff x="1709345" y="1956124"/>
            <a:chExt cx="451307" cy="454658"/>
          </a:xfrm>
        </p:grpSpPr>
        <p:sp>
          <p:nvSpPr>
            <p:cNvPr id="26" name="Oval 25"/>
            <p:cNvSpPr/>
            <p:nvPr/>
          </p:nvSpPr>
          <p:spPr>
            <a:xfrm>
              <a:off x="1709345" y="1956124"/>
              <a:ext cx="451307" cy="454658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" name="Rectangle 38" descr="Chat">
              <a:extLst>
                <a:ext uri="{FF2B5EF4-FFF2-40B4-BE49-F238E27FC236}">
                  <a16:creationId xmlns:a16="http://schemas.microsoft.com/office/drawing/2014/main" id="{FD369E6F-B08A-E944-BBBD-D4173488A4DD}"/>
                </a:ext>
              </a:extLst>
            </p:cNvPr>
            <p:cNvSpPr/>
            <p:nvPr/>
          </p:nvSpPr>
          <p:spPr>
            <a:xfrm>
              <a:off x="1756244" y="2012787"/>
              <a:ext cx="352317" cy="352317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796237" y="4091848"/>
            <a:ext cx="487610" cy="487610"/>
            <a:chOff x="1781370" y="4283972"/>
            <a:chExt cx="487610" cy="487610"/>
          </a:xfrm>
        </p:grpSpPr>
        <p:sp>
          <p:nvSpPr>
            <p:cNvPr id="29" name="Oval 28"/>
            <p:cNvSpPr/>
            <p:nvPr/>
          </p:nvSpPr>
          <p:spPr>
            <a:xfrm>
              <a:off x="1781370" y="4283972"/>
              <a:ext cx="487610" cy="48761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2" name="Rectangle 41" descr="Users">
              <a:extLst>
                <a:ext uri="{FF2B5EF4-FFF2-40B4-BE49-F238E27FC236}">
                  <a16:creationId xmlns:a16="http://schemas.microsoft.com/office/drawing/2014/main" id="{774FDBD5-CE92-084B-A89A-9A1A65357512}"/>
                </a:ext>
              </a:extLst>
            </p:cNvPr>
            <p:cNvSpPr/>
            <p:nvPr/>
          </p:nvSpPr>
          <p:spPr>
            <a:xfrm>
              <a:off x="1843107" y="4345709"/>
              <a:ext cx="364136" cy="364136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AB4858-C046-EE4A-BDA8-42CB4CCC4563}"/>
              </a:ext>
            </a:extLst>
          </p:cNvPr>
          <p:cNvSpPr txBox="1"/>
          <p:nvPr/>
        </p:nvSpPr>
        <p:spPr>
          <a:xfrm>
            <a:off x="0" y="2046253"/>
            <a:ext cx="4117306" cy="275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b="1" kern="1200" cap="none" baseline="0" dirty="0">
                <a:solidFill>
                  <a:srgbClr val="EB4324"/>
                </a:solidFill>
              </a:rPr>
              <a:t>Social Media &amp; Email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600" b="1" kern="1200" cap="none" baseline="0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FB89E84-C8AA-DF40-AB06-C48871873D2A}"/>
              </a:ext>
            </a:extLst>
          </p:cNvPr>
          <p:cNvSpPr/>
          <p:nvPr/>
        </p:nvSpPr>
        <p:spPr>
          <a:xfrm>
            <a:off x="1266181" y="3939341"/>
            <a:ext cx="1668164" cy="6672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270A11-2AF4-0946-A4EF-96D699DDA76C}"/>
              </a:ext>
            </a:extLst>
          </p:cNvPr>
          <p:cNvSpPr txBox="1"/>
          <p:nvPr/>
        </p:nvSpPr>
        <p:spPr>
          <a:xfrm>
            <a:off x="13445" y="4699376"/>
            <a:ext cx="4091262" cy="4210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b="1" kern="1200" cap="none" baseline="0" dirty="0">
                <a:solidFill>
                  <a:srgbClr val="EB4324"/>
                </a:solidFill>
              </a:rPr>
              <a:t>Ethnic Groups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600" b="1" kern="1200" cap="none" baseline="0" dirty="0">
              <a:solidFill>
                <a:schemeClr val="tx1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2836024-33A6-0D43-B6D6-8A4F1C076B89}"/>
              </a:ext>
            </a:extLst>
          </p:cNvPr>
          <p:cNvSpPr txBox="1">
            <a:spLocks/>
          </p:cNvSpPr>
          <p:nvPr/>
        </p:nvSpPr>
        <p:spPr>
          <a:xfrm>
            <a:off x="240410" y="5048852"/>
            <a:ext cx="3719706" cy="137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cs typeface="Arial Narrow" panose="020B0604020202020204" pitchFamily="34" charset="0"/>
              </a:rPr>
              <a:t>Post on FB, Twitter, Instagram, send e-blasts &amp; inform ethnic media</a:t>
            </a:r>
          </a:p>
          <a:p>
            <a:r>
              <a:rPr lang="en-US" sz="1100" b="1" dirty="0">
                <a:cs typeface="Arial Narrow" panose="020B0604020202020204" pitchFamily="34" charset="0"/>
              </a:rPr>
              <a:t>Inform your members who are likely eligible</a:t>
            </a:r>
          </a:p>
          <a:p>
            <a:r>
              <a:rPr lang="en-US" sz="1100" b="1" dirty="0">
                <a:cs typeface="Arial Narrow" panose="020B0604020202020204" pitchFamily="34" charset="0"/>
              </a:rPr>
              <a:t>Is your City hall information number equipped to provide multi-lingual information and direct to </a:t>
            </a:r>
            <a:r>
              <a:rPr lang="en-US" sz="1100" b="1" dirty="0">
                <a:cs typeface="Arial Narrow" panose="020B0604020202020204" pitchFamily="34" charset="0"/>
                <a:hlinkClick r:id="rId2"/>
              </a:rPr>
              <a:t>www.SMCStrong.org</a:t>
            </a:r>
            <a:r>
              <a:rPr lang="en-US" sz="1100" b="1" dirty="0">
                <a:cs typeface="Arial Narrow" panose="020B0604020202020204" pitchFamily="34" charset="0"/>
              </a:rPr>
              <a:t> and 211</a:t>
            </a:r>
          </a:p>
          <a:p>
            <a:r>
              <a:rPr lang="en-US" sz="1100" b="1" dirty="0">
                <a:cs typeface="Arial Narrow" panose="020B0604020202020204" pitchFamily="34" charset="0"/>
              </a:rPr>
              <a:t>Do you have professional members who can help applicants in multiple languages?</a:t>
            </a:r>
          </a:p>
          <a:p>
            <a:pPr algn="ctr"/>
            <a:endParaRPr lang="en-US" sz="1000" b="1" dirty="0">
              <a:cs typeface="Arial Narrow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39410" y="1423250"/>
            <a:ext cx="448153" cy="472664"/>
            <a:chOff x="5791279" y="1896120"/>
            <a:chExt cx="479174" cy="487610"/>
          </a:xfrm>
        </p:grpSpPr>
        <p:sp>
          <p:nvSpPr>
            <p:cNvPr id="48" name="Oval 47"/>
            <p:cNvSpPr/>
            <p:nvPr/>
          </p:nvSpPr>
          <p:spPr>
            <a:xfrm>
              <a:off x="5791279" y="1896120"/>
              <a:ext cx="479174" cy="48761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0" name="Rectangle 39" descr="Internet">
              <a:extLst>
                <a:ext uri="{FF2B5EF4-FFF2-40B4-BE49-F238E27FC236}">
                  <a16:creationId xmlns:a16="http://schemas.microsoft.com/office/drawing/2014/main" id="{046065CE-9A90-284E-8E8D-C5BE125A01B3}"/>
                </a:ext>
              </a:extLst>
            </p:cNvPr>
            <p:cNvSpPr/>
            <p:nvPr/>
          </p:nvSpPr>
          <p:spPr>
            <a:xfrm>
              <a:off x="5915153" y="1956124"/>
              <a:ext cx="245315" cy="349403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5854227" y="4071416"/>
            <a:ext cx="442931" cy="450729"/>
            <a:chOff x="5844632" y="4289355"/>
            <a:chExt cx="479174" cy="487610"/>
          </a:xfrm>
        </p:grpSpPr>
        <p:sp>
          <p:nvSpPr>
            <p:cNvPr id="30" name="Oval 29"/>
            <p:cNvSpPr/>
            <p:nvPr/>
          </p:nvSpPr>
          <p:spPr>
            <a:xfrm>
              <a:off x="5844632" y="4289355"/>
              <a:ext cx="479174" cy="48761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3" name="Rectangle 42" descr="Newspaper">
              <a:extLst>
                <a:ext uri="{FF2B5EF4-FFF2-40B4-BE49-F238E27FC236}">
                  <a16:creationId xmlns:a16="http://schemas.microsoft.com/office/drawing/2014/main" id="{3C6CD5B7-B514-0E47-A7D0-0A731030EF6D}"/>
                </a:ext>
              </a:extLst>
            </p:cNvPr>
            <p:cNvSpPr/>
            <p:nvPr/>
          </p:nvSpPr>
          <p:spPr>
            <a:xfrm>
              <a:off x="5900940" y="4361627"/>
              <a:ext cx="357836" cy="364136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6A4C16A-822C-5E46-B890-B4F33BA64379}"/>
              </a:ext>
            </a:extLst>
          </p:cNvPr>
          <p:cNvSpPr/>
          <p:nvPr/>
        </p:nvSpPr>
        <p:spPr>
          <a:xfrm>
            <a:off x="5126732" y="1238191"/>
            <a:ext cx="1904534" cy="6672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3EE42E-61BE-794E-B1F3-1D92111BD53C}"/>
              </a:ext>
            </a:extLst>
          </p:cNvPr>
          <p:cNvSpPr txBox="1"/>
          <p:nvPr/>
        </p:nvSpPr>
        <p:spPr>
          <a:xfrm>
            <a:off x="4117306" y="2031240"/>
            <a:ext cx="3933824" cy="667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b="1" kern="1200" cap="none" baseline="0" dirty="0" err="1">
                <a:solidFill>
                  <a:srgbClr val="EB4324"/>
                </a:solidFill>
              </a:rPr>
              <a:t>www.SMCStrong.org</a:t>
            </a:r>
            <a:endParaRPr lang="en-US" sz="1600" b="1" kern="1200" cap="none" baseline="0" dirty="0">
              <a:solidFill>
                <a:srgbClr val="EB4324"/>
              </a:solidFill>
            </a:endParaRP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600" b="1" kern="1200" cap="none" baseline="0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3756651-8DC1-5D45-969E-6A25109BCC4F}"/>
              </a:ext>
            </a:extLst>
          </p:cNvPr>
          <p:cNvSpPr txBox="1"/>
          <p:nvPr/>
        </p:nvSpPr>
        <p:spPr>
          <a:xfrm>
            <a:off x="4129906" y="4738609"/>
            <a:ext cx="3908625" cy="3102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b="1" kern="1200" cap="none" baseline="0" dirty="0">
                <a:solidFill>
                  <a:srgbClr val="EB4324"/>
                </a:solidFill>
              </a:rPr>
              <a:t>Earned Media</a:t>
            </a:r>
          </a:p>
          <a:p>
            <a:pPr marL="0" lvl="0" indent="0" algn="l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600" b="1" kern="1200" cap="none" baseline="0" dirty="0">
              <a:solidFill>
                <a:schemeClr val="tx1"/>
              </a:solidFill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FB12A1AD-E824-8640-91B1-90971EBB8B16}"/>
              </a:ext>
            </a:extLst>
          </p:cNvPr>
          <p:cNvSpPr txBox="1">
            <a:spLocks/>
          </p:cNvSpPr>
          <p:nvPr/>
        </p:nvSpPr>
        <p:spPr>
          <a:xfrm>
            <a:off x="4186487" y="2365970"/>
            <a:ext cx="3785022" cy="1351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685800" lvl="1" indent="-22860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/>
            </a:lvl2pPr>
            <a:lvl3pPr marL="685800" lvl="2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000" b="1" dirty="0">
                <a:latin typeface="+mn-lt"/>
              </a:rPr>
              <a:t>Updated information will be added:</a:t>
            </a:r>
          </a:p>
          <a:p>
            <a:pPr lvl="1" algn="l"/>
            <a:r>
              <a:rPr lang="en-US" sz="1000" dirty="0">
                <a:cs typeface="Arial Narrow" panose="020B0604020202020204" pitchFamily="34" charset="0"/>
              </a:rPr>
              <a:t>Eligibility</a:t>
            </a:r>
          </a:p>
          <a:p>
            <a:pPr lvl="1" algn="l"/>
            <a:r>
              <a:rPr lang="en-US" sz="1000" dirty="0">
                <a:cs typeface="Arial Narrow" panose="020B0604020202020204" pitchFamily="34" charset="0"/>
              </a:rPr>
              <a:t>How to apply for SB Grants and prepare documents</a:t>
            </a:r>
          </a:p>
          <a:p>
            <a:pPr lvl="1" algn="l"/>
            <a:r>
              <a:rPr lang="en-US" sz="1000" dirty="0">
                <a:cs typeface="Arial Narrow" panose="020B0604020202020204" pitchFamily="34" charset="0"/>
              </a:rPr>
              <a:t>Frequently Asked Questions</a:t>
            </a:r>
          </a:p>
          <a:p>
            <a:r>
              <a:rPr lang="en-US" sz="1000" b="1" dirty="0">
                <a:latin typeface="+mn-lt"/>
              </a:rPr>
              <a:t>Link will be added with application portal is opened</a:t>
            </a:r>
          </a:p>
          <a:p>
            <a:endParaRPr lang="en-US" sz="1000" b="1" dirty="0">
              <a:latin typeface="+mn-lt"/>
            </a:endParaRPr>
          </a:p>
          <a:p>
            <a:pPr lvl="1" algn="l"/>
            <a:endParaRPr lang="en-US" sz="1000" dirty="0">
              <a:cs typeface="Arial Narrow" panose="020B0604020202020204" pitchFamily="34" charset="0"/>
            </a:endParaRPr>
          </a:p>
          <a:p>
            <a:endParaRPr lang="en-US" sz="1000" b="1" dirty="0">
              <a:latin typeface="+mn-lt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3454B3FA-CA18-9F47-BE91-5BDD0947DA3B}"/>
              </a:ext>
            </a:extLst>
          </p:cNvPr>
          <p:cNvSpPr txBox="1">
            <a:spLocks/>
          </p:cNvSpPr>
          <p:nvPr/>
        </p:nvSpPr>
        <p:spPr>
          <a:xfrm>
            <a:off x="4187081" y="5037667"/>
            <a:ext cx="3783835" cy="13754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cs typeface="Arial Narrow" panose="020B0604020202020204" pitchFamily="34" charset="0"/>
              </a:rPr>
              <a:t>Ask your local newspapers, blogs, etc. to cover the details of the grant and application program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Especially ethnic media coverage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Community FB sites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Patch sites</a:t>
            </a:r>
          </a:p>
          <a:p>
            <a:r>
              <a:rPr lang="en-US" sz="1000" b="1" dirty="0">
                <a:cs typeface="Arial Narrow" panose="020B0604020202020204" pitchFamily="34" charset="0"/>
              </a:rPr>
              <a:t>Other ideas</a:t>
            </a:r>
          </a:p>
          <a:p>
            <a:endParaRPr lang="en-US" sz="1000" b="1" dirty="0">
              <a:cs typeface="Arial Narrow" panose="020B0604020202020204" pitchFamily="34" charset="0"/>
            </a:endParaRPr>
          </a:p>
          <a:p>
            <a:pPr algn="ctr"/>
            <a:endParaRPr lang="en-US" sz="1000" b="1" dirty="0"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4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46670"/>
            <a:ext cx="502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B4324"/>
                </a:solidFill>
              </a:rPr>
              <a:t>Questions</a:t>
            </a:r>
          </a:p>
        </p:txBody>
      </p:sp>
      <p:sp>
        <p:nvSpPr>
          <p:cNvPr id="7" name="Oval 6"/>
          <p:cNvSpPr/>
          <p:nvPr/>
        </p:nvSpPr>
        <p:spPr>
          <a:xfrm>
            <a:off x="7650444" y="2110209"/>
            <a:ext cx="2574085" cy="2574085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TextBox 7"/>
          <p:cNvSpPr txBox="1"/>
          <p:nvPr/>
        </p:nvSpPr>
        <p:spPr>
          <a:xfrm>
            <a:off x="7650444" y="2678477"/>
            <a:ext cx="2574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12035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5C15-BE0A-4B51-9514-76AA8C29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288924"/>
            <a:ext cx="11498179" cy="949267"/>
          </a:xfrm>
          <a:noFill/>
        </p:spPr>
        <p:txBody>
          <a:bodyPr>
            <a:normAutofit/>
          </a:bodyPr>
          <a:lstStyle/>
          <a:p>
            <a:r>
              <a:rPr lang="en-US" sz="2800" spc="-20" dirty="0"/>
              <a:t>SMC Strong Funds Distribution Plan for </a:t>
            </a:r>
            <a:r>
              <a:rPr lang="en-US" sz="2800" i="1" spc="-20" dirty="0"/>
              <a:t>Initial Measure K Allocation</a:t>
            </a:r>
            <a:endParaRPr lang="en-US" sz="2800" b="1" i="1" spc="-2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AC0D85-1647-4F79-9365-6F65BF378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85160"/>
              </p:ext>
            </p:extLst>
          </p:nvPr>
        </p:nvGraphicFramePr>
        <p:xfrm>
          <a:off x="838200" y="1766136"/>
          <a:ext cx="10363200" cy="429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8758">
                  <a:extLst>
                    <a:ext uri="{9D8B030D-6E8A-4147-A177-3AD203B41FA5}">
                      <a16:colId xmlns:a16="http://schemas.microsoft.com/office/drawing/2014/main" val="2528538453"/>
                    </a:ext>
                  </a:extLst>
                </a:gridCol>
                <a:gridCol w="2454442">
                  <a:extLst>
                    <a:ext uri="{9D8B030D-6E8A-4147-A177-3AD203B41FA5}">
                      <a16:colId xmlns:a16="http://schemas.microsoft.com/office/drawing/2014/main" val="3503064597"/>
                    </a:ext>
                  </a:extLst>
                </a:gridCol>
              </a:tblGrid>
              <a:tr h="4870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Recipient</a:t>
                      </a:r>
                    </a:p>
                  </a:txBody>
                  <a:tcPr marL="97251" marR="97251" marT="45991" marB="45991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Amount</a:t>
                      </a:r>
                    </a:p>
                  </a:txBody>
                  <a:tcPr marL="97251" marR="97251" marT="45991" marB="45991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48416"/>
                  </a:ext>
                </a:extLst>
              </a:tr>
              <a:tr h="98734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COVID-19 Emergency Financial Assistance Program for Individuals and Families through 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8 Core Services Agencies</a:t>
                      </a:r>
                    </a:p>
                  </a:txBody>
                  <a:tcPr marL="97251" marR="97251" marT="45991" marB="4599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$1,000,000</a:t>
                      </a:r>
                    </a:p>
                  </a:txBody>
                  <a:tcPr marL="97251" marR="97251" marT="45991" marB="459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6934"/>
                  </a:ext>
                </a:extLst>
              </a:tr>
              <a:tr h="127516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PHASE I: COVID-19 Financial Assistance to Non-Profits for Increased Demand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8 Core Services Agencies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7 Homeless Shelter Providers</a:t>
                      </a:r>
                    </a:p>
                  </a:txBody>
                  <a:tcPr marL="97251" marR="97251" marT="45991" marB="4599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$1,000,000</a:t>
                      </a:r>
                    </a:p>
                  </a:txBody>
                  <a:tcPr marL="97251" marR="97251" marT="45991" marB="459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14087"/>
                  </a:ext>
                </a:extLst>
              </a:tr>
              <a:tr h="105877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COVID -19 Small Business Assistance Grants of up to $10,000 </a:t>
                      </a:r>
                    </a:p>
                    <a:p>
                      <a:pPr algn="ctr"/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($1,000,000 = 100 grants)</a:t>
                      </a:r>
                    </a:p>
                  </a:txBody>
                  <a:tcPr marL="97251" marR="97251" marT="45991" marB="4599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$1,000,000</a:t>
                      </a:r>
                    </a:p>
                  </a:txBody>
                  <a:tcPr marL="97251" marR="97251" marT="45991" marB="459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9936"/>
                  </a:ext>
                </a:extLst>
              </a:tr>
              <a:tr h="487024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 County Measure K Contribution</a:t>
                      </a:r>
                    </a:p>
                  </a:txBody>
                  <a:tcPr marL="97251" marR="97251" marT="45991" marB="45991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$3,000,000</a:t>
                      </a:r>
                    </a:p>
                  </a:txBody>
                  <a:tcPr marL="97251" marR="97251" marT="45991" marB="45991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22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25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Fundraising Efforts for San Mateo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844" y="1627917"/>
            <a:ext cx="10515600" cy="48470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EB4324"/>
                </a:solidFill>
              </a:rPr>
              <a:t>Silicon Valley Community Foundation</a:t>
            </a:r>
          </a:p>
          <a:p>
            <a:pPr lvl="1"/>
            <a:r>
              <a:rPr lang="en-US" dirty="0"/>
              <a:t>COVID-19 Regional Response Fund (individuals &amp; families in 10 county region)</a:t>
            </a:r>
          </a:p>
          <a:p>
            <a:pPr lvl="1"/>
            <a:r>
              <a:rPr lang="en-US" dirty="0"/>
              <a:t>Regional Nonprofit Emergency Fund (San Mateo &amp; Santa Clara counties)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EB4324"/>
                </a:solidFill>
              </a:rPr>
              <a:t>San Mateo County Strong Fund</a:t>
            </a:r>
          </a:p>
          <a:p>
            <a:pPr lvl="1"/>
            <a:r>
              <a:rPr lang="en-US" dirty="0"/>
              <a:t>Individuals &amp; Families</a:t>
            </a:r>
          </a:p>
          <a:p>
            <a:pPr lvl="1"/>
            <a:r>
              <a:rPr lang="en-US" dirty="0"/>
              <a:t>Non-Profits</a:t>
            </a:r>
          </a:p>
          <a:p>
            <a:pPr lvl="1"/>
            <a:r>
              <a:rPr lang="en-US" dirty="0"/>
              <a:t>Small Business Grants</a:t>
            </a:r>
          </a:p>
          <a:p>
            <a:pPr lvl="1"/>
            <a:r>
              <a:rPr lang="en-US" i="1" dirty="0"/>
              <a:t>All funding stays in San Mateo County</a:t>
            </a:r>
            <a:br>
              <a:rPr lang="en-US" i="1" dirty="0"/>
            </a:br>
            <a:endParaRPr lang="en-US" i="1" dirty="0"/>
          </a:p>
          <a:p>
            <a:r>
              <a:rPr lang="en-US" b="1" dirty="0">
                <a:solidFill>
                  <a:srgbClr val="EB4324"/>
                </a:solidFill>
              </a:rPr>
              <a:t>City participation in San Mateo County Strong Fund</a:t>
            </a:r>
            <a:br>
              <a:rPr lang="en-US" b="1" dirty="0">
                <a:solidFill>
                  <a:srgbClr val="EB4324"/>
                </a:solidFill>
              </a:rPr>
            </a:br>
            <a:endParaRPr lang="en-US" b="1" dirty="0">
              <a:solidFill>
                <a:srgbClr val="EB4324"/>
              </a:solidFill>
            </a:endParaRPr>
          </a:p>
          <a:p>
            <a:r>
              <a:rPr lang="en-US" b="1" dirty="0">
                <a:solidFill>
                  <a:srgbClr val="EB4324"/>
                </a:solidFill>
              </a:rPr>
              <a:t>City participation in self-implemented grant and loan programs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2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Assistance Options (Non-Business)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EB4324"/>
                </a:solidFill>
              </a:rPr>
              <a:t>Individuals &amp; Families</a:t>
            </a:r>
          </a:p>
          <a:p>
            <a:pPr lvl="1"/>
            <a:r>
              <a:rPr lang="en-US" b="1" dirty="0"/>
              <a:t>Silicon Valley Community Foundation </a:t>
            </a:r>
            <a:r>
              <a:rPr lang="en-US" dirty="0"/>
              <a:t>COVID-19 Regional Response Fund (individuals &amp; families in 10 county region)</a:t>
            </a:r>
          </a:p>
          <a:p>
            <a:pPr lvl="1"/>
            <a:r>
              <a:rPr lang="en-US" b="1" dirty="0"/>
              <a:t>San Mateo County Strong Fund </a:t>
            </a:r>
            <a:r>
              <a:rPr lang="en-US" dirty="0"/>
              <a:t>through Core Services Agencies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EB4324"/>
                </a:solidFill>
              </a:rPr>
              <a:t>Non-Profits</a:t>
            </a:r>
          </a:p>
          <a:p>
            <a:pPr lvl="1"/>
            <a:r>
              <a:rPr lang="en-US" b="1" dirty="0"/>
              <a:t>Silicon Valley Community Foundation </a:t>
            </a:r>
            <a:r>
              <a:rPr lang="en-US" dirty="0"/>
              <a:t>Regional Nonprofit Emergency Fund (San Mateo &amp; Santa Clara counties)</a:t>
            </a:r>
          </a:p>
          <a:p>
            <a:pPr lvl="1"/>
            <a:r>
              <a:rPr lang="en-US" b="1" dirty="0"/>
              <a:t>San Mateo County Strong Fund </a:t>
            </a:r>
            <a:r>
              <a:rPr lang="en-US" dirty="0"/>
              <a:t>through Core Services Agencies and Homeless Providers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0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$484 Billion in New Federal Pandemic Relief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>
                <a:solidFill>
                  <a:srgbClr val="EB4324"/>
                </a:solidFill>
              </a:rPr>
              <a:t>$320 billion </a:t>
            </a:r>
            <a:r>
              <a:rPr lang="en-US" dirty="0"/>
              <a:t>to replenish the </a:t>
            </a:r>
            <a:r>
              <a:rPr lang="en-US" i="1" dirty="0"/>
              <a:t>Paycheck Protection Program</a:t>
            </a:r>
            <a:r>
              <a:rPr lang="en-US" dirty="0"/>
              <a:t>, which offers guarantees for forgivable loans to small businesses if a majority of the money is used to retain employees</a:t>
            </a:r>
          </a:p>
          <a:p>
            <a:pPr lvl="1" fontAlgn="base"/>
            <a:r>
              <a:rPr lang="en-US" i="1" dirty="0"/>
              <a:t>About a fifth of the funding for the small-business loan program, $60 billion, would be set aside for smaller lenders</a:t>
            </a:r>
          </a:p>
          <a:p>
            <a:pPr fontAlgn="base"/>
            <a:r>
              <a:rPr lang="en-US" b="1" dirty="0">
                <a:solidFill>
                  <a:srgbClr val="EB4324"/>
                </a:solidFill>
              </a:rPr>
              <a:t>$60 billion </a:t>
            </a:r>
            <a:r>
              <a:rPr lang="en-US" dirty="0"/>
              <a:t>for the Small Business Administration’s disaster relief </a:t>
            </a:r>
            <a:br>
              <a:rPr lang="en-US" dirty="0"/>
            </a:br>
            <a:r>
              <a:rPr lang="en-US" dirty="0"/>
              <a:t>fund — divided into $50 billion in loans and $10 billion in grants</a:t>
            </a:r>
          </a:p>
          <a:p>
            <a:pPr fontAlgn="base"/>
            <a:r>
              <a:rPr lang="en-US" b="1" dirty="0">
                <a:solidFill>
                  <a:srgbClr val="EB4324"/>
                </a:solidFill>
              </a:rPr>
              <a:t>$75 billion </a:t>
            </a:r>
            <a:r>
              <a:rPr lang="en-US" dirty="0"/>
              <a:t>for hospitals</a:t>
            </a:r>
          </a:p>
          <a:p>
            <a:pPr fontAlgn="base"/>
            <a:r>
              <a:rPr lang="en-US" b="1" dirty="0">
                <a:solidFill>
                  <a:srgbClr val="EB4324"/>
                </a:solidFill>
              </a:rPr>
              <a:t>$25 billion </a:t>
            </a:r>
            <a:r>
              <a:rPr lang="en-US" dirty="0"/>
              <a:t>for coronavirus testing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4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California Portal for Pandemic Unemployment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6700"/>
            <a:ext cx="5143501" cy="518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As part of the federal </a:t>
            </a:r>
            <a:r>
              <a:rPr lang="en-US" sz="2000" b="1" dirty="0">
                <a:hlinkClick r:id="rId2"/>
              </a:rPr>
              <a:t>CARES Act</a:t>
            </a:r>
            <a:r>
              <a:rPr lang="en-US" sz="2000" b="1" dirty="0"/>
              <a:t>, the new Pandemic Unemployment Assistance (PUA) program helps </a:t>
            </a:r>
            <a:r>
              <a:rPr lang="en-US" sz="2000" b="1" dirty="0">
                <a:solidFill>
                  <a:srgbClr val="EB4324"/>
                </a:solidFill>
              </a:rPr>
              <a:t>unemployed</a:t>
            </a:r>
            <a:r>
              <a:rPr lang="en-US" sz="2000" b="1" dirty="0"/>
              <a:t> Californians </a:t>
            </a:r>
            <a:br>
              <a:rPr lang="en-US" sz="2000" b="1" dirty="0"/>
            </a:br>
            <a:r>
              <a:rPr lang="en-US" sz="2000" b="1" dirty="0"/>
              <a:t>who are:</a:t>
            </a:r>
          </a:p>
          <a:p>
            <a:pPr lvl="1"/>
            <a:r>
              <a:rPr lang="en-US" sz="1800" dirty="0"/>
              <a:t>Business owners</a:t>
            </a:r>
          </a:p>
          <a:p>
            <a:pPr lvl="1"/>
            <a:r>
              <a:rPr lang="en-US" sz="1800" dirty="0"/>
              <a:t>Self-employed</a:t>
            </a:r>
          </a:p>
          <a:p>
            <a:pPr lvl="1"/>
            <a:r>
              <a:rPr lang="en-US" sz="1800" dirty="0"/>
              <a:t>Independent contractors (have limited work history, and others not usually eligible for regular state UI benefits who are out of business or services are significantly reduced as a direct result of the pandemic)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1700" y="1536700"/>
            <a:ext cx="5753100" cy="5180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The provisions of the program once operational include:</a:t>
            </a:r>
          </a:p>
          <a:p>
            <a:pPr lvl="1"/>
            <a:r>
              <a:rPr lang="en-US" sz="1800" dirty="0"/>
              <a:t>Up to 39 weeks of benefits starting with weeks of unemployment beginning February 2, 2020, through the week ending December 26, 2020*, depending on when you became directly impacted by the pandemic.</a:t>
            </a:r>
          </a:p>
          <a:p>
            <a:pPr lvl="1"/>
            <a:r>
              <a:rPr lang="en-US" sz="1800" dirty="0"/>
              <a:t>An additional $600 to each PUA weekly benefit amount you may be eligible to receive, as part of the separate CARES Act Pandemic Additional Compensation program. Only the weeks of a claim between March 29 and July 25* are eligible for the extra $600 payments.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24100" y="4984809"/>
            <a:ext cx="7632700" cy="892175"/>
          </a:xfrm>
          <a:prstGeom prst="rect">
            <a:avLst/>
          </a:prstGeom>
          <a:solidFill>
            <a:srgbClr val="EB4324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all" dirty="0">
                <a:solidFill>
                  <a:schemeClr val="bg1"/>
                </a:solidFill>
              </a:rPr>
              <a:t>– Application portal opens April 28, 2020 –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Payments will be processed within 24 to 48 hours</a:t>
            </a:r>
            <a:endParaRPr lang="en-US" sz="20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24100" y="6010806"/>
            <a:ext cx="7632700" cy="431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hlinkClick r:id="rId3"/>
              </a:rPr>
              <a:t>https://www.labor.ca.gov/pandemic-unemployment-assistance-pua-program/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78500" y="1536700"/>
            <a:ext cx="0" cy="3149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4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7230-806A-4FCD-B766-8F10322C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SMC Strong Small Business Grant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AC01E-AA9D-495D-9690-9D2F9CF99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48" y="1629568"/>
            <a:ext cx="5626769" cy="4743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EB4324"/>
                </a:solidFill>
              </a:rPr>
              <a:t>Grants up to $10,000 </a:t>
            </a:r>
          </a:p>
          <a:p>
            <a:pPr lvl="1"/>
            <a:r>
              <a:rPr lang="en-US" sz="2000" dirty="0"/>
              <a:t>$1 million = 100 Grants</a:t>
            </a:r>
          </a:p>
          <a:p>
            <a:pPr lvl="1"/>
            <a:r>
              <a:rPr lang="en-US" sz="2000" dirty="0"/>
              <a:t>Grants can pay for payroll, operations, ongoing expenses or other costs associated with COVID-19 impacts</a:t>
            </a:r>
          </a:p>
          <a:p>
            <a:pPr marL="0" indent="0">
              <a:buNone/>
            </a:pPr>
            <a:r>
              <a:rPr lang="en-US" sz="2400" b="1" spc="-20" dirty="0">
                <a:solidFill>
                  <a:srgbClr val="EB4324"/>
                </a:solidFill>
              </a:rPr>
              <a:t>Partnering with San Mateo Credit Union Community Fund</a:t>
            </a:r>
          </a:p>
          <a:p>
            <a:pPr lvl="1"/>
            <a:r>
              <a:rPr lang="en-US" sz="2000" dirty="0"/>
              <a:t>Funds distributed to all cities and unincorporated area based </a:t>
            </a:r>
            <a:br>
              <a:rPr lang="en-US" sz="2000" dirty="0"/>
            </a:br>
            <a:r>
              <a:rPr lang="en-US" sz="2000" dirty="0"/>
              <a:t>on population for Measure K funds</a:t>
            </a:r>
          </a:p>
          <a:p>
            <a:pPr lvl="1"/>
            <a:r>
              <a:rPr lang="en-US" sz="2000" dirty="0"/>
              <a:t>Funds distributed based on donor targeting  for city funds</a:t>
            </a:r>
          </a:p>
          <a:p>
            <a:pPr lvl="1"/>
            <a:r>
              <a:rPr lang="en-US" sz="2000" dirty="0"/>
              <a:t>Other funding models based on donor choice</a:t>
            </a:r>
          </a:p>
          <a:p>
            <a:pPr lvl="1"/>
            <a:r>
              <a:rPr lang="en-US" sz="2000" i="1" dirty="0"/>
              <a:t>No citizenship requirement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51032" y="4001294"/>
            <a:ext cx="4668253" cy="1200329"/>
          </a:xfrm>
          <a:prstGeom prst="rect">
            <a:avLst/>
          </a:prstGeom>
          <a:solidFill>
            <a:srgbClr val="EB432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chemeClr val="bg1"/>
                </a:solidFill>
              </a:rPr>
              <a:t>- Application opening goal -</a:t>
            </a:r>
            <a:br>
              <a:rPr lang="en-US" sz="2400" b="1" cap="all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Monday, April 27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at 12:00pm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www.smcstrong.org</a:t>
            </a:r>
          </a:p>
        </p:txBody>
      </p:sp>
      <p:sp>
        <p:nvSpPr>
          <p:cNvPr id="9" name="Oval 8"/>
          <p:cNvSpPr/>
          <p:nvPr/>
        </p:nvSpPr>
        <p:spPr>
          <a:xfrm>
            <a:off x="9186219" y="2411815"/>
            <a:ext cx="1241149" cy="1241149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74" y="2508599"/>
            <a:ext cx="1909010" cy="8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3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666739" y="1704970"/>
            <a:ext cx="781836" cy="78183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Small Business 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534" y="5204111"/>
            <a:ext cx="3023716" cy="1169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Demonstrate a </a:t>
            </a:r>
            <a:r>
              <a:rPr lang="en-US" sz="1800" b="1" dirty="0">
                <a:solidFill>
                  <a:srgbClr val="EB4324"/>
                </a:solidFill>
              </a:rPr>
              <a:t>25% reduction in gross revenue </a:t>
            </a:r>
            <a:r>
              <a:rPr lang="en-US" sz="1800" b="1" dirty="0"/>
              <a:t>due </a:t>
            </a:r>
            <a:br>
              <a:rPr lang="en-US" sz="1800" b="1" dirty="0"/>
            </a:br>
            <a:r>
              <a:rPr lang="en-US" sz="1800" b="1" dirty="0"/>
              <a:t>to COVID-19</a:t>
            </a:r>
          </a:p>
          <a:p>
            <a:pPr algn="ctr"/>
            <a:endParaRPr lang="en-US" sz="2000" b="1" dirty="0"/>
          </a:p>
          <a:p>
            <a:pPr lvl="1" algn="ctr"/>
            <a:endParaRPr lang="en-US" sz="2000" b="1" dirty="0"/>
          </a:p>
          <a:p>
            <a:pPr algn="ctr"/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251" y="2529739"/>
            <a:ext cx="3333750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Be a for-profit company with at </a:t>
            </a:r>
            <a:r>
              <a:rPr lang="en-US" sz="1800" b="1" dirty="0">
                <a:solidFill>
                  <a:srgbClr val="EB4324"/>
                </a:solidFill>
              </a:rPr>
              <a:t>least two employees</a:t>
            </a:r>
            <a:br>
              <a:rPr lang="en-US" sz="1800" b="1" dirty="0">
                <a:solidFill>
                  <a:srgbClr val="EB4324"/>
                </a:solidFill>
              </a:rPr>
            </a:br>
            <a:r>
              <a:rPr lang="en-US" sz="1800" b="1" i="1" dirty="0"/>
              <a:t>(owner counts as one employee)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lvl="1" algn="ctr"/>
            <a:endParaRPr lang="en-US" sz="1800" b="1" dirty="0"/>
          </a:p>
          <a:p>
            <a:pPr algn="ctr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20" y="1839074"/>
            <a:ext cx="1115473" cy="513628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67553" y="5204111"/>
            <a:ext cx="3490529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Have been </a:t>
            </a:r>
            <a:br>
              <a:rPr lang="en-US" sz="1800" b="1" dirty="0"/>
            </a:br>
            <a:r>
              <a:rPr lang="en-US" sz="1800" b="1" dirty="0">
                <a:solidFill>
                  <a:srgbClr val="EB4324"/>
                </a:solidFill>
              </a:rPr>
              <a:t>open </a:t>
            </a:r>
            <a:r>
              <a:rPr lang="en-US" sz="1800" b="1" i="1" dirty="0">
                <a:solidFill>
                  <a:srgbClr val="EB4324"/>
                </a:solidFill>
              </a:rPr>
              <a:t>at least </a:t>
            </a:r>
            <a:r>
              <a:rPr lang="en-US" sz="1800" b="1" dirty="0">
                <a:solidFill>
                  <a:srgbClr val="EB4324"/>
                </a:solidFill>
              </a:rPr>
              <a:t>a year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lvl="1" algn="ctr"/>
            <a:endParaRPr lang="en-US" sz="2000" b="1" dirty="0"/>
          </a:p>
          <a:p>
            <a:pPr algn="ctr"/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90896" y="2687972"/>
            <a:ext cx="3490529" cy="84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Have a </a:t>
            </a:r>
            <a:r>
              <a:rPr lang="en-US" sz="1800" b="1" dirty="0">
                <a:solidFill>
                  <a:srgbClr val="EB4324"/>
                </a:solidFill>
              </a:rPr>
              <a:t>current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EB4324"/>
                </a:solidFill>
              </a:rPr>
              <a:t>business license </a:t>
            </a:r>
            <a:br>
              <a:rPr lang="en-US" sz="1800" b="1" dirty="0">
                <a:solidFill>
                  <a:srgbClr val="EB4324"/>
                </a:solidFill>
              </a:rPr>
            </a:br>
            <a:r>
              <a:rPr lang="en-US" sz="1800" b="1" i="1" dirty="0"/>
              <a:t>(if required by jurisdiction)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8125" y="5083772"/>
            <a:ext cx="3810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Has the equivalent of </a:t>
            </a:r>
            <a:r>
              <a:rPr lang="en-US" sz="1600" b="1" dirty="0">
                <a:solidFill>
                  <a:srgbClr val="EB4324"/>
                </a:solidFill>
              </a:rPr>
              <a:t>10 or fewer </a:t>
            </a:r>
          </a:p>
          <a:p>
            <a:pPr algn="ctr"/>
            <a:r>
              <a:rPr lang="en-US" sz="1600" b="1" dirty="0">
                <a:solidFill>
                  <a:srgbClr val="EB4324"/>
                </a:solidFill>
              </a:rPr>
              <a:t>full-time employees as of 2/15/20 </a:t>
            </a:r>
            <a:br>
              <a:rPr lang="en-US" sz="1600" b="1" dirty="0">
                <a:solidFill>
                  <a:srgbClr val="EB4324"/>
                </a:solidFill>
              </a:rPr>
            </a:br>
            <a:r>
              <a:rPr lang="en-US" sz="1600" b="1" i="1" dirty="0"/>
              <a:t>--- OR ---</a:t>
            </a:r>
            <a:br>
              <a:rPr lang="en-US" sz="1600" b="1" dirty="0"/>
            </a:br>
            <a:r>
              <a:rPr lang="en-US" sz="1600" b="1" dirty="0">
                <a:solidFill>
                  <a:srgbClr val="EB4324"/>
                </a:solidFill>
              </a:rPr>
              <a:t>less than $2.5 million </a:t>
            </a:r>
            <a:r>
              <a:rPr lang="en-US" sz="1600" b="1" dirty="0"/>
              <a:t>in </a:t>
            </a:r>
            <a:br>
              <a:rPr lang="en-US" sz="1600" b="1" dirty="0"/>
            </a:br>
            <a:r>
              <a:rPr lang="en-US" sz="1600" b="1" dirty="0"/>
              <a:t>annual gross revenue over past year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08332" y="2687972"/>
            <a:ext cx="3483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Have an </a:t>
            </a:r>
            <a:r>
              <a:rPr lang="en-US" sz="1600" b="1" dirty="0">
                <a:solidFill>
                  <a:srgbClr val="EB4324"/>
                </a:solidFill>
              </a:rPr>
              <a:t>office, storefront or </a:t>
            </a:r>
            <a:br>
              <a:rPr lang="en-US" sz="1600" b="1" dirty="0">
                <a:solidFill>
                  <a:srgbClr val="EB4324"/>
                </a:solidFill>
              </a:rPr>
            </a:br>
            <a:r>
              <a:rPr lang="en-US" sz="1600" b="1" dirty="0">
                <a:solidFill>
                  <a:srgbClr val="EB4324"/>
                </a:solidFill>
              </a:rPr>
              <a:t>business space </a:t>
            </a:r>
            <a:r>
              <a:rPr lang="en-US" sz="1600" b="1" dirty="0"/>
              <a:t>that is open to the public in San Mateo County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61975" y="3682771"/>
            <a:ext cx="11277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17306" y="1666875"/>
            <a:ext cx="0" cy="48373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08331" y="1666874"/>
            <a:ext cx="0" cy="48373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21899" y="1704970"/>
            <a:ext cx="781836" cy="78183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" name="Oval 27"/>
          <p:cNvSpPr/>
          <p:nvPr/>
        </p:nvSpPr>
        <p:spPr>
          <a:xfrm>
            <a:off x="9922010" y="1704970"/>
            <a:ext cx="781836" cy="78183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9" name="Oval 28"/>
          <p:cNvSpPr/>
          <p:nvPr/>
        </p:nvSpPr>
        <p:spPr>
          <a:xfrm>
            <a:off x="1666739" y="4122911"/>
            <a:ext cx="781836" cy="78183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0" name="Oval 29"/>
          <p:cNvSpPr/>
          <p:nvPr/>
        </p:nvSpPr>
        <p:spPr>
          <a:xfrm>
            <a:off x="5921899" y="4122911"/>
            <a:ext cx="781836" cy="78183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1" name="Oval 30"/>
          <p:cNvSpPr/>
          <p:nvPr/>
        </p:nvSpPr>
        <p:spPr>
          <a:xfrm>
            <a:off x="9922010" y="4122911"/>
            <a:ext cx="781836" cy="781836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87" y="1832722"/>
            <a:ext cx="1143064" cy="5263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95" y="1848707"/>
            <a:ext cx="1073630" cy="4943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87" y="4221984"/>
            <a:ext cx="1267627" cy="5836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46" y="4221985"/>
            <a:ext cx="1267627" cy="5836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82" y="4325204"/>
            <a:ext cx="819292" cy="3772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24" y="4362425"/>
            <a:ext cx="657627" cy="3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04" y="1489232"/>
            <a:ext cx="7342337" cy="493052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Available in English, Spanish and Chinese on </a:t>
            </a:r>
            <a:r>
              <a:rPr lang="en-US" sz="2000" b="1" dirty="0">
                <a:solidFill>
                  <a:schemeClr val="tx1"/>
                </a:solidFill>
                <a:hlinkClick r:id="rId2"/>
              </a:rPr>
              <a:t>www.SMCStrong.org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Documentation required for all eligibility criteria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cap="all" dirty="0">
                <a:solidFill>
                  <a:srgbClr val="EB4324"/>
                </a:solidFill>
              </a:rPr>
              <a:t>Start gathering documents now! </a:t>
            </a:r>
            <a:endParaRPr lang="en-US" sz="2000" b="1" cap="all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Needed documents </a:t>
            </a:r>
            <a:r>
              <a:rPr lang="en-US" sz="2000" b="1" i="1" dirty="0">
                <a:solidFill>
                  <a:schemeClr val="tx1"/>
                </a:solidFill>
              </a:rPr>
              <a:t>may</a:t>
            </a:r>
            <a:r>
              <a:rPr lang="en-US" sz="2000" b="1" dirty="0">
                <a:solidFill>
                  <a:schemeClr val="tx1"/>
                </a:solidFill>
              </a:rPr>
              <a:t> include: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Valid business license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Bank Statements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Current Profit and Loss Statements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IRS or FTB tax returns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Proof of rent or mortgage, utility, healthcare premiums or payroll processing document</a:t>
            </a:r>
          </a:p>
          <a:p>
            <a:r>
              <a:rPr lang="en-US" sz="2000" b="1" dirty="0"/>
              <a:t>Applications only accepted online to comply with physical distancing orders</a:t>
            </a:r>
          </a:p>
          <a:p>
            <a:pPr lvl="1"/>
            <a:r>
              <a:rPr lang="en-US" sz="1800" b="1" dirty="0"/>
              <a:t>Detailed FAQ will be posted on website</a:t>
            </a:r>
            <a:endParaRPr lang="en-US" sz="1800" b="1" dirty="0">
              <a:solidFill>
                <a:srgbClr val="EB4324"/>
              </a:solidFill>
            </a:endParaRPr>
          </a:p>
          <a:p>
            <a:pPr lvl="1"/>
            <a:r>
              <a:rPr lang="en-US" sz="1800" b="1" dirty="0"/>
              <a:t>Call 211 for more information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500" t="694" r="24609" b="3750"/>
          <a:stretch/>
        </p:blipFill>
        <p:spPr>
          <a:xfrm>
            <a:off x="8989005" y="2369079"/>
            <a:ext cx="2548309" cy="2614627"/>
          </a:xfrm>
          <a:prstGeom prst="rect">
            <a:avLst/>
          </a:prstGeom>
          <a:ln>
            <a:solidFill>
              <a:srgbClr val="2B399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08985" y="6114595"/>
            <a:ext cx="9168152" cy="369332"/>
          </a:xfrm>
          <a:prstGeom prst="rect">
            <a:avLst/>
          </a:prstGeom>
          <a:solidFill>
            <a:srgbClr val="EB4324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- Application Opening Goal - Monday, April 27, 2020 at 12:00pm on: www.smcstrong.org </a:t>
            </a:r>
          </a:p>
        </p:txBody>
      </p:sp>
    </p:spTree>
    <p:extLst>
      <p:ext uri="{BB962C8B-B14F-4D97-AF65-F5344CB8AC3E}">
        <p14:creationId xmlns:p14="http://schemas.microsoft.com/office/powerpoint/2010/main" val="167001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1303</Words>
  <Application>Microsoft Office PowerPoint</Application>
  <PresentationFormat>Widescreen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SMC Strong Funds Distribution Plan for Initial Measure K Allocation</vt:lpstr>
      <vt:lpstr>Ongoing Fundraising Efforts for San Mateo County</vt:lpstr>
      <vt:lpstr>Financial Assistance Options (Non-Business)</vt:lpstr>
      <vt:lpstr>$484 Billion in New Federal Pandemic Relief </vt:lpstr>
      <vt:lpstr>California Portal for Pandemic Unemployment Assistance</vt:lpstr>
      <vt:lpstr>SMC Strong Small Business Grant Program </vt:lpstr>
      <vt:lpstr> Small Business Eligibility Criteria</vt:lpstr>
      <vt:lpstr>Online Application Process</vt:lpstr>
      <vt:lpstr>Process for Reviewing Applications and Awards </vt:lpstr>
      <vt:lpstr>Additional Funding for City - Specific Small Business  Grants thru SMCSF</vt:lpstr>
      <vt:lpstr>Grant Program Outreach and Awareness</vt:lpstr>
      <vt:lpstr>We Need Your Help to Inform Small Business Owners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Ocañada</dc:creator>
  <cp:lastModifiedBy>David Fleishman</cp:lastModifiedBy>
  <cp:revision>79</cp:revision>
  <dcterms:created xsi:type="dcterms:W3CDTF">2020-04-20T20:01:39Z</dcterms:created>
  <dcterms:modified xsi:type="dcterms:W3CDTF">2020-04-23T16:37:04Z</dcterms:modified>
</cp:coreProperties>
</file>